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7"/>
  </p:notesMasterIdLst>
  <p:handoutMasterIdLst>
    <p:handoutMasterId r:id="rId38"/>
  </p:handoutMasterIdLst>
  <p:sldIdLst>
    <p:sldId id="256" r:id="rId2"/>
    <p:sldId id="335" r:id="rId3"/>
    <p:sldId id="277" r:id="rId4"/>
    <p:sldId id="325" r:id="rId5"/>
    <p:sldId id="346" r:id="rId6"/>
    <p:sldId id="347" r:id="rId7"/>
    <p:sldId id="326" r:id="rId8"/>
    <p:sldId id="318" r:id="rId9"/>
    <p:sldId id="329" r:id="rId10"/>
    <p:sldId id="330" r:id="rId11"/>
    <p:sldId id="331" r:id="rId12"/>
    <p:sldId id="332" r:id="rId13"/>
    <p:sldId id="333" r:id="rId14"/>
    <p:sldId id="352" r:id="rId15"/>
    <p:sldId id="356" r:id="rId16"/>
    <p:sldId id="357" r:id="rId17"/>
    <p:sldId id="358" r:id="rId18"/>
    <p:sldId id="359" r:id="rId19"/>
    <p:sldId id="321" r:id="rId20"/>
    <p:sldId id="355" r:id="rId21"/>
    <p:sldId id="336" r:id="rId22"/>
    <p:sldId id="337" r:id="rId23"/>
    <p:sldId id="338" r:id="rId24"/>
    <p:sldId id="348" r:id="rId25"/>
    <p:sldId id="349" r:id="rId26"/>
    <p:sldId id="342" r:id="rId27"/>
    <p:sldId id="350" r:id="rId28"/>
    <p:sldId id="341" r:id="rId29"/>
    <p:sldId id="351" r:id="rId30"/>
    <p:sldId id="343" r:id="rId31"/>
    <p:sldId id="354" r:id="rId32"/>
    <p:sldId id="353" r:id="rId33"/>
    <p:sldId id="344" r:id="rId34"/>
    <p:sldId id="345" r:id="rId35"/>
    <p:sldId id="31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B88E"/>
    <a:srgbClr val="FF7C80"/>
    <a:srgbClr val="080808"/>
    <a:srgbClr val="E9DA4F"/>
    <a:srgbClr val="EAEAEA"/>
    <a:srgbClr val="FEFEFE"/>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2" autoAdjust="0"/>
    <p:restoredTop sz="94713" autoAdjust="0"/>
  </p:normalViewPr>
  <p:slideViewPr>
    <p:cSldViewPr>
      <p:cViewPr>
        <p:scale>
          <a:sx n="77" d="100"/>
          <a:sy n="77" d="100"/>
        </p:scale>
        <p:origin x="-25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53A7C038-D3D8-4FAA-91B8-8155099F4F78}" type="datetimeFigureOut">
              <a:rPr lang="en-US"/>
              <a:pPr/>
              <a:t>8/17/2018</a:t>
            </a:fld>
            <a:endParaRPr lang="en-US"/>
          </a:p>
        </p:txBody>
      </p:sp>
      <p:sp>
        <p:nvSpPr>
          <p:cNvPr id="25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172B97E-4F24-44C9-BA88-211CE3F24CDE}" type="slidenum">
              <a:rPr lang="en-US"/>
              <a:pPr/>
              <a:t>‹#›</a:t>
            </a:fld>
            <a:endParaRPr lang="en-US"/>
          </a:p>
        </p:txBody>
      </p:sp>
    </p:spTree>
    <p:extLst>
      <p:ext uri="{BB962C8B-B14F-4D97-AF65-F5344CB8AC3E}">
        <p14:creationId xmlns:p14="http://schemas.microsoft.com/office/powerpoint/2010/main" val="1189838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915986AD-0D56-4367-B324-403EAD3E6EAF}" type="datetimeFigureOut">
              <a:rPr lang="en-US"/>
              <a:pPr/>
              <a:t>8/17/2018</a:t>
            </a:fld>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30A8430-46FC-4E90-AA29-D9BCF0120167}" type="slidenum">
              <a:rPr lang="en-US"/>
              <a:pPr/>
              <a:t>‹#›</a:t>
            </a:fld>
            <a:endParaRPr lang="en-US"/>
          </a:p>
        </p:txBody>
      </p:sp>
    </p:spTree>
    <p:extLst>
      <p:ext uri="{BB962C8B-B14F-4D97-AF65-F5344CB8AC3E}">
        <p14:creationId xmlns:p14="http://schemas.microsoft.com/office/powerpoint/2010/main" val="37281054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AutoShape 3"/>
          <p:cNvSpPr>
            <a:spLocks noChangeArrowheads="1"/>
          </p:cNvSpPr>
          <p:nvPr/>
        </p:nvSpPr>
        <p:spPr bwMode="ltGray">
          <a:xfrm flipH="1">
            <a:off x="2411413" y="4581525"/>
            <a:ext cx="722376" cy="503238"/>
          </a:xfrm>
          <a:prstGeom prst="homePlate">
            <a:avLst>
              <a:gd name="adj" fmla="val 42902"/>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a:p>
        </p:txBody>
      </p:sp>
      <p:sp>
        <p:nvSpPr>
          <p:cNvPr id="6" name="AutoShape 4"/>
          <p:cNvSpPr>
            <a:spLocks noChangeArrowheads="1"/>
          </p:cNvSpPr>
          <p:nvPr/>
        </p:nvSpPr>
        <p:spPr bwMode="ltGray">
          <a:xfrm flipH="1">
            <a:off x="2700338" y="4581525"/>
            <a:ext cx="719137" cy="503238"/>
          </a:xfrm>
          <a:prstGeom prst="homePlate">
            <a:avLst>
              <a:gd name="adj" fmla="val 35725"/>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p>
        </p:txBody>
      </p:sp>
      <p:sp>
        <p:nvSpPr>
          <p:cNvPr id="7" name="AutoShape 7"/>
          <p:cNvSpPr>
            <a:spLocks noChangeArrowheads="1"/>
          </p:cNvSpPr>
          <p:nvPr/>
        </p:nvSpPr>
        <p:spPr bwMode="gray">
          <a:xfrm flipH="1">
            <a:off x="2987674" y="4581525"/>
            <a:ext cx="6156325" cy="501650"/>
          </a:xfrm>
          <a:prstGeom prst="homePlate">
            <a:avLst>
              <a:gd name="adj" fmla="val 32516"/>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p>
        </p:txBody>
      </p:sp>
      <p:sp>
        <p:nvSpPr>
          <p:cNvPr id="135177" name="Rectangle 9"/>
          <p:cNvSpPr>
            <a:spLocks noGrp="1" noChangeArrowheads="1"/>
          </p:cNvSpPr>
          <p:nvPr>
            <p:ph type="subTitle" sz="quarter" idx="1"/>
          </p:nvPr>
        </p:nvSpPr>
        <p:spPr>
          <a:xfrm>
            <a:off x="3124200" y="4564063"/>
            <a:ext cx="5835650" cy="533400"/>
          </a:xfrm>
        </p:spPr>
        <p:txBody>
          <a:bodyPr/>
          <a:lstStyle>
            <a:lvl1pPr marL="0" indent="0">
              <a:buFont typeface="Wingdings" pitchFamily="2" charset="2"/>
              <a:buNone/>
              <a:defRPr sz="2400" b="0" cap="none" spc="0">
                <a:ln>
                  <a:noFill/>
                </a:ln>
                <a:solidFill>
                  <a:srgbClr val="0070C0"/>
                </a:solidFill>
                <a:effectLst/>
              </a:defRPr>
            </a:lvl1pPr>
          </a:lstStyle>
          <a:p>
            <a:r>
              <a:rPr lang="en-US"/>
              <a:t>Click to edit Master subtitle style</a:t>
            </a:r>
          </a:p>
        </p:txBody>
      </p:sp>
      <p:sp>
        <p:nvSpPr>
          <p:cNvPr id="9" name="Rectangle 10"/>
          <p:cNvSpPr>
            <a:spLocks noGrp="1" noChangeArrowheads="1"/>
          </p:cNvSpPr>
          <p:nvPr>
            <p:ph type="dt" sz="quarter" idx="10"/>
          </p:nvPr>
        </p:nvSpPr>
        <p:spPr>
          <a:xfrm>
            <a:off x="457200" y="6324600"/>
            <a:ext cx="2133600" cy="396875"/>
          </a:xfrm>
        </p:spPr>
        <p:txBody>
          <a:bodyPr/>
          <a:lstStyle>
            <a:lvl1pPr>
              <a:defRPr/>
            </a:lvl1pPr>
          </a:lstStyle>
          <a:p>
            <a:pPr>
              <a:defRPr/>
            </a:pPr>
            <a:endParaRPr lang="en-US"/>
          </a:p>
        </p:txBody>
      </p:sp>
      <p:sp>
        <p:nvSpPr>
          <p:cNvPr id="10" name="Rectangle 11"/>
          <p:cNvSpPr>
            <a:spLocks noGrp="1" noChangeArrowheads="1"/>
          </p:cNvSpPr>
          <p:nvPr>
            <p:ph type="ftr" sz="quarter" idx="11"/>
          </p:nvPr>
        </p:nvSpPr>
        <p:spPr>
          <a:xfrm>
            <a:off x="3124200" y="6324600"/>
            <a:ext cx="2895600" cy="396875"/>
          </a:xfrm>
        </p:spPr>
        <p:txBody>
          <a:bodyPr/>
          <a:lstStyle>
            <a:lvl1pPr algn="ctr">
              <a:defRPr/>
            </a:lvl1pPr>
          </a:lstStyle>
          <a:p>
            <a:pPr>
              <a:defRPr/>
            </a:pPr>
            <a:endParaRPr lang="en-US"/>
          </a:p>
        </p:txBody>
      </p:sp>
      <p:sp>
        <p:nvSpPr>
          <p:cNvPr id="11" name="Rectangle 12"/>
          <p:cNvSpPr>
            <a:spLocks noGrp="1" noChangeArrowheads="1"/>
          </p:cNvSpPr>
          <p:nvPr>
            <p:ph type="sldNum" sz="quarter" idx="12"/>
          </p:nvPr>
        </p:nvSpPr>
        <p:spPr>
          <a:xfrm>
            <a:off x="6553200" y="6324600"/>
            <a:ext cx="2133600" cy="396875"/>
          </a:xfrm>
        </p:spPr>
        <p:txBody>
          <a:bodyPr/>
          <a:lstStyle>
            <a:lvl1pPr>
              <a:defRPr/>
            </a:lvl1pPr>
          </a:lstStyle>
          <a:p>
            <a:pPr>
              <a:defRPr/>
            </a:pPr>
            <a:fld id="{E9EC0C74-0DE4-486D-89AD-0A59E7C17459}" type="slidenum">
              <a:rPr lang="en-US"/>
              <a:pPr>
                <a:defRPr/>
              </a:pPr>
              <a:t>‹#›</a:t>
            </a:fld>
            <a:endParaRPr lang="en-US"/>
          </a:p>
        </p:txBody>
      </p:sp>
      <p:sp>
        <p:nvSpPr>
          <p:cNvPr id="2" name="TextBox 1"/>
          <p:cNvSpPr txBox="1"/>
          <p:nvPr userDrawn="1"/>
        </p:nvSpPr>
        <p:spPr>
          <a:xfrm>
            <a:off x="26727" y="884263"/>
            <a:ext cx="8915398" cy="461665"/>
          </a:xfrm>
          <a:prstGeom prst="rect">
            <a:avLst/>
          </a:prstGeom>
          <a:noFill/>
        </p:spPr>
        <p:txBody>
          <a:bodyPr wrap="square" rtlCol="0">
            <a:spAutoFit/>
          </a:bodyPr>
          <a:lstStyle/>
          <a:p>
            <a:pPr algn="ctr"/>
            <a:r>
              <a:rPr lang="en-US" sz="2400" b="1" dirty="0" smtClean="0">
                <a:solidFill>
                  <a:srgbClr val="0070C0"/>
                </a:solidFill>
              </a:rPr>
              <a:t>TRƯỜNG</a:t>
            </a:r>
            <a:r>
              <a:rPr lang="en-US" sz="2400" b="1" baseline="0" dirty="0" smtClean="0">
                <a:solidFill>
                  <a:srgbClr val="0070C0"/>
                </a:solidFill>
              </a:rPr>
              <a:t> ĐẠI HỌC CÔNG NGHIỆP DỆT MAY HÀ NỘI</a:t>
            </a:r>
            <a:endParaRPr lang="en-US" sz="2400" b="1" dirty="0">
              <a:solidFill>
                <a:srgbClr val="0070C0"/>
              </a:solidFill>
            </a:endParaRPr>
          </a:p>
        </p:txBody>
      </p:sp>
    </p:spTree>
    <p:extLst>
      <p:ext uri="{BB962C8B-B14F-4D97-AF65-F5344CB8AC3E}">
        <p14:creationId xmlns:p14="http://schemas.microsoft.com/office/powerpoint/2010/main" val="41939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2"/>
          <p:cNvSpPr>
            <a:spLocks noGrp="1" noChangeArrowheads="1"/>
          </p:cNvSpPr>
          <p:nvPr>
            <p:ph type="sldNum" sz="quarter" idx="12"/>
          </p:nvPr>
        </p:nvSpPr>
        <p:spPr>
          <a:ln/>
        </p:spPr>
        <p:txBody>
          <a:bodyPr/>
          <a:lstStyle>
            <a:lvl1pPr>
              <a:defRPr/>
            </a:lvl1pPr>
          </a:lstStyle>
          <a:p>
            <a:pPr>
              <a:defRPr/>
            </a:pPr>
            <a:fld id="{91951181-1295-4469-AB58-B79E3EBDECE1}" type="slidenum">
              <a:rPr lang="en-US"/>
              <a:pPr>
                <a:defRPr/>
              </a:pPr>
              <a:t>‹#›</a:t>
            </a:fld>
            <a:endParaRPr lang="en-US"/>
          </a:p>
        </p:txBody>
      </p:sp>
    </p:spTree>
    <p:extLst>
      <p:ext uri="{BB962C8B-B14F-4D97-AF65-F5344CB8AC3E}">
        <p14:creationId xmlns:p14="http://schemas.microsoft.com/office/powerpoint/2010/main" val="298365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a:p>
        </p:txBody>
      </p:sp>
      <p:sp>
        <p:nvSpPr>
          <p:cNvPr id="2" name="Vertical Title 1"/>
          <p:cNvSpPr>
            <a:spLocks noGrp="1"/>
          </p:cNvSpPr>
          <p:nvPr>
            <p:ph type="title" orient="vert"/>
          </p:nvPr>
        </p:nvSpPr>
        <p:spPr>
          <a:xfrm>
            <a:off x="6629400" y="609601"/>
            <a:ext cx="2057400" cy="5516562"/>
          </a:xfrm>
          <a:prstGeom prst="rect">
            <a:avLst/>
          </a:prstGeo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t>www.themegallery.com</a:t>
            </a:r>
          </a:p>
        </p:txBody>
      </p:sp>
      <p:sp>
        <p:nvSpPr>
          <p:cNvPr id="6" name="Footer Placeholder 4"/>
          <p:cNvSpPr>
            <a:spLocks noGrp="1"/>
          </p:cNvSpPr>
          <p:nvPr>
            <p:ph type="ftr" sz="quarter" idx="11"/>
          </p:nvPr>
        </p:nvSpPr>
        <p:spPr/>
        <p:txBody>
          <a:bodyPr/>
          <a:lstStyle>
            <a:lvl1pPr>
              <a:defRPr/>
            </a:lvl1pPr>
          </a:lstStyle>
          <a:p>
            <a:pPr>
              <a:defRPr/>
            </a:pPr>
            <a:r>
              <a:rPr lang="en-US"/>
              <a:t>Company Logo</a:t>
            </a:r>
          </a:p>
        </p:txBody>
      </p:sp>
      <p:sp>
        <p:nvSpPr>
          <p:cNvPr id="7" name="Slide Number Placeholder 5"/>
          <p:cNvSpPr>
            <a:spLocks noGrp="1"/>
          </p:cNvSpPr>
          <p:nvPr>
            <p:ph type="sldNum" sz="quarter" idx="12"/>
          </p:nvPr>
        </p:nvSpPr>
        <p:spPr/>
        <p:txBody>
          <a:bodyPr/>
          <a:lstStyle>
            <a:lvl1pPr>
              <a:defRPr/>
            </a:lvl1pPr>
          </a:lstStyle>
          <a:p>
            <a:pPr>
              <a:defRPr/>
            </a:pPr>
            <a:fld id="{B19D120D-C3A7-4C17-9C2A-8DF1B6240EF1}" type="slidenum">
              <a:rPr lang="en-US"/>
              <a:pPr>
                <a:defRPr/>
              </a:pPr>
              <a:t>‹#›</a:t>
            </a:fld>
            <a:endParaRPr lang="en-US"/>
          </a:p>
        </p:txBody>
      </p:sp>
    </p:spTree>
    <p:extLst>
      <p:ext uri="{BB962C8B-B14F-4D97-AF65-F5344CB8AC3E}">
        <p14:creationId xmlns:p14="http://schemas.microsoft.com/office/powerpoint/2010/main" val="2538867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28600"/>
          </a:xfrm>
        </p:spPr>
        <p:txBody>
          <a:bodyPr/>
          <a:lstStyle>
            <a:lvl1pPr>
              <a:defRPr/>
            </a:lvl1pPr>
          </a:lstStyle>
          <a:p>
            <a:pPr>
              <a:defRPr/>
            </a:pPr>
            <a:r>
              <a:rPr lang="en-US"/>
              <a:t>www.themegallery.com</a:t>
            </a:r>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pPr>
              <a:defRPr/>
            </a:pPr>
            <a:r>
              <a:rPr lang="en-US"/>
              <a:t>Company Logo</a:t>
            </a:r>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pPr>
              <a:defRPr/>
            </a:pPr>
            <a:fld id="{69F33722-3620-4454-8BF7-A4CB966B61DC}" type="slidenum">
              <a:rPr lang="en-US"/>
              <a:pPr>
                <a:defRPr/>
              </a:pPr>
              <a:t>‹#›</a:t>
            </a:fld>
            <a:endParaRPr lang="en-US"/>
          </a:p>
        </p:txBody>
      </p:sp>
    </p:spTree>
    <p:extLst>
      <p:ext uri="{BB962C8B-B14F-4D97-AF65-F5344CB8AC3E}">
        <p14:creationId xmlns:p14="http://schemas.microsoft.com/office/powerpoint/2010/main" val="601745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3111" name="Freeform 39"/>
          <p:cNvSpPr>
            <a:spLocks/>
          </p:cNvSpPr>
          <p:nvPr/>
        </p:nvSpPr>
        <p:spPr bwMode="gray">
          <a:xfrm>
            <a:off x="3175" y="634682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endParaRPr lang="en-US"/>
          </a:p>
        </p:txBody>
      </p:sp>
      <p:sp>
        <p:nvSpPr>
          <p:cNvPr id="3101" name="Freeform 29"/>
          <p:cNvSpPr>
            <a:spLocks/>
          </p:cNvSpPr>
          <p:nvPr/>
        </p:nvSpPr>
        <p:spPr bwMode="gray">
          <a:xfrm>
            <a:off x="-1588" y="-1588"/>
            <a:ext cx="9155113" cy="4940301"/>
          </a:xfrm>
          <a:custGeom>
            <a:avLst/>
            <a:gdLst/>
            <a:ahLst/>
            <a:cxnLst>
              <a:cxn ang="0">
                <a:pos x="8" y="3103"/>
              </a:cxn>
              <a:cxn ang="0">
                <a:pos x="2913" y="3102"/>
              </a:cxn>
              <a:cxn ang="0">
                <a:pos x="3143" y="3022"/>
              </a:cxn>
              <a:cxn ang="0">
                <a:pos x="3668" y="2460"/>
              </a:cxn>
              <a:cxn ang="0">
                <a:pos x="4129" y="2235"/>
              </a:cxn>
              <a:cxn ang="0">
                <a:pos x="5761" y="2235"/>
              </a:cxn>
              <a:cxn ang="0">
                <a:pos x="5767" y="0"/>
              </a:cxn>
              <a:cxn ang="0">
                <a:pos x="0" y="1"/>
              </a:cxn>
              <a:cxn ang="0">
                <a:pos x="8" y="3103"/>
              </a:cxn>
            </a:cxnLst>
            <a:rect l="0" t="0" r="r" b="b"/>
            <a:pathLst>
              <a:path w="5767" h="3128">
                <a:moveTo>
                  <a:pt x="8" y="3103"/>
                </a:moveTo>
                <a:lnTo>
                  <a:pt x="2913" y="3102"/>
                </a:lnTo>
                <a:cubicBezTo>
                  <a:pt x="3054" y="3102"/>
                  <a:pt x="3012" y="3128"/>
                  <a:pt x="3143" y="3022"/>
                </a:cubicBezTo>
                <a:lnTo>
                  <a:pt x="3668" y="2460"/>
                </a:lnTo>
                <a:cubicBezTo>
                  <a:pt x="3832" y="2329"/>
                  <a:pt x="3809" y="2215"/>
                  <a:pt x="4129" y="2235"/>
                </a:cubicBezTo>
                <a:lnTo>
                  <a:pt x="5761" y="2235"/>
                </a:lnTo>
                <a:lnTo>
                  <a:pt x="5767" y="0"/>
                </a:lnTo>
                <a:lnTo>
                  <a:pt x="0" y="1"/>
                </a:lnTo>
                <a:lnTo>
                  <a:pt x="8" y="3103"/>
                </a:lnTo>
                <a:close/>
              </a:path>
            </a:pathLst>
          </a:custGeom>
          <a:solidFill>
            <a:schemeClr val="bg2">
              <a:alpha val="89999"/>
            </a:schemeClr>
          </a:solidFill>
          <a:ln w="9525">
            <a:noFill/>
            <a:round/>
            <a:headEnd/>
            <a:tailEnd/>
          </a:ln>
          <a:effectLst/>
        </p:spPr>
        <p:txBody>
          <a:bodyPr/>
          <a:lstStyle/>
          <a:p>
            <a:endParaRPr lang="en-US"/>
          </a:p>
        </p:txBody>
      </p:sp>
      <p:sp>
        <p:nvSpPr>
          <p:cNvPr id="3100" name="Freeform 28"/>
          <p:cNvSpPr>
            <a:spLocks/>
          </p:cNvSpPr>
          <p:nvPr/>
        </p:nvSpPr>
        <p:spPr bwMode="gray">
          <a:xfrm>
            <a:off x="0" y="0"/>
            <a:ext cx="9155113" cy="4333875"/>
          </a:xfrm>
          <a:custGeom>
            <a:avLst/>
            <a:gdLst/>
            <a:ahLst/>
            <a:cxnLst>
              <a:cxn ang="0">
                <a:pos x="8" y="2730"/>
              </a:cxn>
              <a:cxn ang="0">
                <a:pos x="3040" y="2726"/>
              </a:cxn>
              <a:cxn ang="0">
                <a:pos x="3347" y="2630"/>
              </a:cxn>
              <a:cxn ang="0">
                <a:pos x="3795" y="2170"/>
              </a:cxn>
              <a:cxn ang="0">
                <a:pos x="4115" y="2080"/>
              </a:cxn>
              <a:cxn ang="0">
                <a:pos x="5760" y="2093"/>
              </a:cxn>
              <a:cxn ang="0">
                <a:pos x="5767" y="0"/>
              </a:cxn>
              <a:cxn ang="0">
                <a:pos x="0" y="1"/>
              </a:cxn>
              <a:cxn ang="0">
                <a:pos x="8" y="2730"/>
              </a:cxn>
            </a:cxnLst>
            <a:rect l="0" t="0" r="r" b="b"/>
            <a:pathLst>
              <a:path w="5767" h="2730">
                <a:moveTo>
                  <a:pt x="8" y="2730"/>
                </a:moveTo>
                <a:lnTo>
                  <a:pt x="3040" y="2726"/>
                </a:lnTo>
                <a:cubicBezTo>
                  <a:pt x="3181" y="2726"/>
                  <a:pt x="3224" y="2728"/>
                  <a:pt x="3347" y="2630"/>
                </a:cubicBezTo>
                <a:lnTo>
                  <a:pt x="3795" y="2170"/>
                </a:lnTo>
                <a:cubicBezTo>
                  <a:pt x="3923" y="2078"/>
                  <a:pt x="3942" y="2074"/>
                  <a:pt x="4115" y="2080"/>
                </a:cubicBezTo>
                <a:lnTo>
                  <a:pt x="5760" y="2093"/>
                </a:lnTo>
                <a:lnTo>
                  <a:pt x="5767" y="0"/>
                </a:lnTo>
                <a:lnTo>
                  <a:pt x="0" y="1"/>
                </a:lnTo>
                <a:lnTo>
                  <a:pt x="8" y="2730"/>
                </a:lnTo>
                <a:close/>
              </a:path>
            </a:pathLst>
          </a:custGeom>
          <a:gradFill rotWithShape="1">
            <a:gsLst>
              <a:gs pos="0">
                <a:schemeClr val="bg1">
                  <a:gamma/>
                  <a:tint val="0"/>
                  <a:invGamma/>
                </a:schemeClr>
              </a:gs>
              <a:gs pos="100000">
                <a:schemeClr val="bg1">
                  <a:alpha val="89999"/>
                </a:schemeClr>
              </a:gs>
            </a:gsLst>
            <a:lin ang="0" scaled="1"/>
          </a:gradFill>
          <a:ln w="9525">
            <a:noFill/>
            <a:round/>
            <a:headEnd/>
            <a:tailEnd/>
          </a:ln>
          <a:effectLst/>
        </p:spPr>
        <p:txBody>
          <a:bodyPr/>
          <a:lstStyle/>
          <a:p>
            <a:endParaRPr lang="en-US"/>
          </a:p>
        </p:txBody>
      </p:sp>
      <p:sp>
        <p:nvSpPr>
          <p:cNvPr id="3102" name="Freeform 30"/>
          <p:cNvSpPr>
            <a:spLocks/>
          </p:cNvSpPr>
          <p:nvPr/>
        </p:nvSpPr>
        <p:spPr bwMode="gray">
          <a:xfrm>
            <a:off x="0" y="0"/>
            <a:ext cx="9153525" cy="671512"/>
          </a:xfrm>
          <a:custGeom>
            <a:avLst/>
            <a:gdLst/>
            <a:ahLst/>
            <a:cxnLst>
              <a:cxn ang="0">
                <a:pos x="0" y="1008"/>
              </a:cxn>
              <a:cxn ang="0">
                <a:pos x="1884" y="1008"/>
              </a:cxn>
              <a:cxn ang="0">
                <a:pos x="2152" y="921"/>
              </a:cxn>
              <a:cxn ang="0">
                <a:pos x="2560" y="531"/>
              </a:cxn>
              <a:cxn ang="0">
                <a:pos x="2892" y="448"/>
              </a:cxn>
              <a:cxn ang="0">
                <a:pos x="5766" y="461"/>
              </a:cxn>
              <a:cxn ang="0">
                <a:pos x="5758" y="0"/>
              </a:cxn>
              <a:cxn ang="0">
                <a:pos x="0" y="2"/>
              </a:cxn>
              <a:cxn ang="0">
                <a:pos x="0" y="1008"/>
              </a:cxn>
            </a:cxnLst>
            <a:rect l="0" t="0" r="r" b="b"/>
            <a:pathLst>
              <a:path w="5766" h="1008">
                <a:moveTo>
                  <a:pt x="0" y="1008"/>
                </a:moveTo>
                <a:lnTo>
                  <a:pt x="1884" y="1008"/>
                </a:lnTo>
                <a:cubicBezTo>
                  <a:pt x="2088" y="990"/>
                  <a:pt x="2034" y="1005"/>
                  <a:pt x="2152" y="921"/>
                </a:cubicBezTo>
                <a:lnTo>
                  <a:pt x="2560" y="531"/>
                </a:lnTo>
                <a:cubicBezTo>
                  <a:pt x="2683" y="452"/>
                  <a:pt x="2611" y="454"/>
                  <a:pt x="2892" y="448"/>
                </a:cubicBezTo>
                <a:lnTo>
                  <a:pt x="5766" y="461"/>
                </a:lnTo>
                <a:lnTo>
                  <a:pt x="5758" y="0"/>
                </a:lnTo>
                <a:lnTo>
                  <a:pt x="0" y="2"/>
                </a:lnTo>
                <a:lnTo>
                  <a:pt x="0" y="1008"/>
                </a:lnTo>
                <a:close/>
              </a:path>
            </a:pathLst>
          </a:custGeom>
          <a:gradFill rotWithShape="1">
            <a:gsLst>
              <a:gs pos="0">
                <a:schemeClr val="bg1"/>
              </a:gs>
              <a:gs pos="100000">
                <a:schemeClr val="bg2"/>
              </a:gs>
            </a:gsLst>
            <a:lin ang="0" scaled="1"/>
          </a:gradFill>
          <a:ln w="9525">
            <a:noFill/>
            <a:round/>
            <a:headEnd/>
            <a:tailEnd/>
          </a:ln>
          <a:effectLst/>
        </p:spPr>
        <p:txBody>
          <a:bodyPr/>
          <a:lstStyle/>
          <a:p>
            <a:endParaRPr lang="en-US"/>
          </a:p>
        </p:txBody>
      </p:sp>
      <p:sp>
        <p:nvSpPr>
          <p:cNvPr id="3089" name="Rectangle 17"/>
          <p:cNvSpPr>
            <a:spLocks noGrp="1" noChangeArrowheads="1"/>
          </p:cNvSpPr>
          <p:nvPr>
            <p:ph type="dt" sz="half" idx="2"/>
          </p:nvPr>
        </p:nvSpPr>
        <p:spPr>
          <a:xfrm>
            <a:off x="762000" y="6477000"/>
            <a:ext cx="2133600" cy="247650"/>
          </a:xfrm>
        </p:spPr>
        <p:txBody>
          <a:bodyPr/>
          <a:lstStyle>
            <a:lvl1pPr>
              <a:defRPr/>
            </a:lvl1pPr>
          </a:lstStyle>
          <a:p>
            <a:endParaRPr lang="en-US"/>
          </a:p>
        </p:txBody>
      </p:sp>
      <p:sp>
        <p:nvSpPr>
          <p:cNvPr id="3087" name="Rectangle 15"/>
          <p:cNvSpPr>
            <a:spLocks noGrp="1" noChangeArrowheads="1"/>
          </p:cNvSpPr>
          <p:nvPr>
            <p:ph type="ctrTitle"/>
          </p:nvPr>
        </p:nvSpPr>
        <p:spPr>
          <a:xfrm>
            <a:off x="228600" y="1828800"/>
            <a:ext cx="5486400" cy="1470025"/>
          </a:xfrm>
        </p:spPr>
        <p:txBody>
          <a:bodyPr/>
          <a:lstStyle>
            <a:lvl1pPr>
              <a:defRPr sz="4400">
                <a:solidFill>
                  <a:schemeClr val="tx1"/>
                </a:solidFill>
              </a:defRPr>
            </a:lvl1pPr>
          </a:lstStyle>
          <a:p>
            <a:r>
              <a:rPr lang="en-US" smtClean="0"/>
              <a:t>Click to edit Master title style</a:t>
            </a:r>
            <a:endParaRPr lang="en-US"/>
          </a:p>
        </p:txBody>
      </p:sp>
      <p:sp>
        <p:nvSpPr>
          <p:cNvPr id="3088" name="Rectangle 16"/>
          <p:cNvSpPr>
            <a:spLocks noGrp="1" noChangeArrowheads="1"/>
          </p:cNvSpPr>
          <p:nvPr>
            <p:ph type="subTitle" idx="1"/>
          </p:nvPr>
        </p:nvSpPr>
        <p:spPr>
          <a:xfrm>
            <a:off x="228600" y="3200400"/>
            <a:ext cx="5472113" cy="457200"/>
          </a:xfrm>
        </p:spPr>
        <p:txBody>
          <a:bodyPr/>
          <a:lstStyle>
            <a:lvl1pPr marL="0" indent="0" algn="dist">
              <a:buFontTx/>
              <a:buNone/>
              <a:defRPr sz="1600" i="1">
                <a:latin typeface="Times New Roman" pitchFamily="18" charset="0"/>
              </a:defRPr>
            </a:lvl1pPr>
          </a:lstStyle>
          <a:p>
            <a:r>
              <a:rPr lang="en-US" smtClean="0"/>
              <a:t>Click to edit Master subtitle style</a:t>
            </a:r>
            <a:endParaRPr lang="en-US"/>
          </a:p>
        </p:txBody>
      </p:sp>
      <p:sp>
        <p:nvSpPr>
          <p:cNvPr id="3099" name="Freeform 27" descr="1"/>
          <p:cNvSpPr>
            <a:spLocks/>
          </p:cNvSpPr>
          <p:nvPr/>
        </p:nvSpPr>
        <p:spPr bwMode="gray">
          <a:xfrm>
            <a:off x="0" y="-9525"/>
            <a:ext cx="9170988" cy="1362075"/>
          </a:xfrm>
          <a:custGeom>
            <a:avLst/>
            <a:gdLst/>
            <a:ahLst/>
            <a:cxnLst>
              <a:cxn ang="0">
                <a:pos x="0" y="858"/>
              </a:cxn>
              <a:cxn ang="0">
                <a:pos x="1926" y="857"/>
              </a:cxn>
              <a:cxn ang="0">
                <a:pos x="2157" y="793"/>
              </a:cxn>
              <a:cxn ang="0">
                <a:pos x="2509" y="473"/>
              </a:cxn>
              <a:cxn ang="0">
                <a:pos x="2970" y="390"/>
              </a:cxn>
              <a:cxn ang="0">
                <a:pos x="5773" y="388"/>
              </a:cxn>
              <a:cxn ang="0">
                <a:pos x="5777" y="0"/>
              </a:cxn>
              <a:cxn ang="0">
                <a:pos x="0" y="2"/>
              </a:cxn>
              <a:cxn ang="0">
                <a:pos x="0" y="858"/>
              </a:cxn>
            </a:cxnLst>
            <a:rect l="0" t="0" r="r" b="b"/>
            <a:pathLst>
              <a:path w="5777" h="858">
                <a:moveTo>
                  <a:pt x="0" y="858"/>
                </a:moveTo>
                <a:lnTo>
                  <a:pt x="1926" y="857"/>
                </a:lnTo>
                <a:cubicBezTo>
                  <a:pt x="2067" y="857"/>
                  <a:pt x="2068" y="850"/>
                  <a:pt x="2157" y="793"/>
                </a:cubicBezTo>
                <a:lnTo>
                  <a:pt x="2509" y="473"/>
                </a:lnTo>
                <a:cubicBezTo>
                  <a:pt x="2644" y="406"/>
                  <a:pt x="2477" y="396"/>
                  <a:pt x="2970" y="390"/>
                </a:cubicBezTo>
                <a:lnTo>
                  <a:pt x="5773" y="388"/>
                </a:lnTo>
                <a:lnTo>
                  <a:pt x="5777" y="0"/>
                </a:lnTo>
                <a:lnTo>
                  <a:pt x="0" y="2"/>
                </a:lnTo>
                <a:lnTo>
                  <a:pt x="0" y="858"/>
                </a:lnTo>
                <a:close/>
              </a:path>
            </a:pathLst>
          </a:custGeom>
          <a:blipFill dpi="0" rotWithShape="1">
            <a:blip r:embed="rId2"/>
            <a:srcRect/>
            <a:stretch>
              <a:fillRect/>
            </a:stretch>
          </a:blipFill>
          <a:ln w="9525">
            <a:noFill/>
            <a:round/>
            <a:headEnd/>
            <a:tailEnd/>
          </a:ln>
          <a:effectLst/>
        </p:spPr>
        <p:txBody>
          <a:bodyPr/>
          <a:lstStyle/>
          <a:p>
            <a:endParaRPr lang="en-US"/>
          </a:p>
        </p:txBody>
      </p:sp>
      <p:sp>
        <p:nvSpPr>
          <p:cNvPr id="3090" name="Rectangle 18"/>
          <p:cNvSpPr>
            <a:spLocks noGrp="1" noChangeArrowheads="1"/>
          </p:cNvSpPr>
          <p:nvPr>
            <p:ph type="ftr" sz="quarter" idx="3"/>
          </p:nvPr>
        </p:nvSpPr>
        <p:spPr>
          <a:xfrm>
            <a:off x="3048000" y="6477000"/>
            <a:ext cx="3276600" cy="247650"/>
          </a:xfrm>
        </p:spPr>
        <p:txBody>
          <a:bodyPr/>
          <a:lstStyle>
            <a:lvl1pPr algn="l">
              <a:defRPr/>
            </a:lvl1pPr>
          </a:lstStyle>
          <a:p>
            <a:endParaRPr lang="en-US"/>
          </a:p>
        </p:txBody>
      </p:sp>
      <p:sp>
        <p:nvSpPr>
          <p:cNvPr id="3091" name="Rectangle 19"/>
          <p:cNvSpPr>
            <a:spLocks noGrp="1" noChangeArrowheads="1"/>
          </p:cNvSpPr>
          <p:nvPr>
            <p:ph type="sldNum" sz="quarter" idx="4"/>
          </p:nvPr>
        </p:nvSpPr>
        <p:spPr>
          <a:xfrm>
            <a:off x="304800" y="6477000"/>
            <a:ext cx="381000" cy="247650"/>
          </a:xfrm>
        </p:spPr>
        <p:txBody>
          <a:bodyPr/>
          <a:lstStyle>
            <a:lvl1pPr>
              <a:defRPr/>
            </a:lvl1pPr>
          </a:lstStyle>
          <a:p>
            <a:fld id="{8738B063-8A94-4883-93D3-8A72808A1E07}" type="slidenum">
              <a:rPr lang="en-US"/>
              <a:pPr/>
              <a:t>‹#›</a:t>
            </a:fld>
            <a:endParaRPr lang="en-US"/>
          </a:p>
        </p:txBody>
      </p:sp>
      <p:sp>
        <p:nvSpPr>
          <p:cNvPr id="3109" name="Freeform 37"/>
          <p:cNvSpPr>
            <a:spLocks/>
          </p:cNvSpPr>
          <p:nvPr/>
        </p:nvSpPr>
        <p:spPr bwMode="gray">
          <a:xfrm>
            <a:off x="3175" y="4562475"/>
            <a:ext cx="9131300" cy="511175"/>
          </a:xfrm>
          <a:custGeom>
            <a:avLst/>
            <a:gdLst/>
            <a:ahLst/>
            <a:cxnLst>
              <a:cxn ang="0">
                <a:pos x="5745" y="9"/>
              </a:cxn>
              <a:cxn ang="0">
                <a:pos x="2449" y="8"/>
              </a:cxn>
              <a:cxn ang="0">
                <a:pos x="2347" y="14"/>
              </a:cxn>
              <a:cxn ang="0">
                <a:pos x="2174" y="93"/>
              </a:cxn>
              <a:cxn ang="0">
                <a:pos x="2046" y="127"/>
              </a:cxn>
              <a:cxn ang="0">
                <a:pos x="0" y="119"/>
              </a:cxn>
              <a:cxn ang="0">
                <a:pos x="0" y="444"/>
              </a:cxn>
              <a:cxn ang="0">
                <a:pos x="3601" y="444"/>
              </a:cxn>
              <a:cxn ang="0">
                <a:pos x="3672" y="424"/>
              </a:cxn>
              <a:cxn ang="0">
                <a:pos x="3883" y="331"/>
              </a:cxn>
              <a:cxn ang="0">
                <a:pos x="3985" y="325"/>
              </a:cxn>
              <a:cxn ang="0">
                <a:pos x="5752" y="325"/>
              </a:cxn>
              <a:cxn ang="0">
                <a:pos x="5745" y="9"/>
              </a:cxn>
            </a:cxnLst>
            <a:rect l="0" t="0" r="r" b="b"/>
            <a:pathLst>
              <a:path w="5752" h="444">
                <a:moveTo>
                  <a:pt x="5745" y="9"/>
                </a:moveTo>
                <a:lnTo>
                  <a:pt x="2449" y="8"/>
                </a:lnTo>
                <a:cubicBezTo>
                  <a:pt x="2309" y="8"/>
                  <a:pt x="2404" y="0"/>
                  <a:pt x="2347" y="14"/>
                </a:cubicBezTo>
                <a:lnTo>
                  <a:pt x="2174" y="93"/>
                </a:lnTo>
                <a:cubicBezTo>
                  <a:pt x="2124" y="112"/>
                  <a:pt x="2142" y="120"/>
                  <a:pt x="2046" y="127"/>
                </a:cubicBezTo>
                <a:cubicBezTo>
                  <a:pt x="1076" y="125"/>
                  <a:pt x="0" y="119"/>
                  <a:pt x="0" y="119"/>
                </a:cubicBezTo>
                <a:lnTo>
                  <a:pt x="0" y="444"/>
                </a:lnTo>
                <a:lnTo>
                  <a:pt x="3601" y="444"/>
                </a:lnTo>
                <a:lnTo>
                  <a:pt x="3672" y="424"/>
                </a:lnTo>
                <a:lnTo>
                  <a:pt x="3883" y="331"/>
                </a:lnTo>
                <a:lnTo>
                  <a:pt x="3985" y="325"/>
                </a:lnTo>
                <a:lnTo>
                  <a:pt x="5752" y="325"/>
                </a:lnTo>
                <a:lnTo>
                  <a:pt x="5745" y="9"/>
                </a:lnTo>
                <a:close/>
              </a:path>
            </a:pathLst>
          </a:custGeom>
          <a:solidFill>
            <a:srgbClr val="FFFFFF">
              <a:alpha val="50000"/>
            </a:srgbClr>
          </a:solidFill>
          <a:ln w="9525">
            <a:noFill/>
            <a:round/>
            <a:headEnd/>
            <a:tailEnd/>
          </a:ln>
          <a:effectLst/>
        </p:spPr>
        <p:txBody>
          <a:bodyPr/>
          <a:lstStyle/>
          <a:p>
            <a:endParaRPr lang="en-US"/>
          </a:p>
        </p:txBody>
      </p:sp>
      <p:sp>
        <p:nvSpPr>
          <p:cNvPr id="3105" name="AutoShape 33"/>
          <p:cNvSpPr>
            <a:spLocks noChangeArrowheads="1"/>
          </p:cNvSpPr>
          <p:nvPr/>
        </p:nvSpPr>
        <p:spPr bwMode="gray">
          <a:xfrm>
            <a:off x="400050" y="4495800"/>
            <a:ext cx="1042988" cy="1042988"/>
          </a:xfrm>
          <a:prstGeom prst="roundRect">
            <a:avLst>
              <a:gd name="adj" fmla="val 10079"/>
            </a:avLst>
          </a:prstGeom>
          <a:blipFill dpi="0" rotWithShape="1">
            <a:blip r:embed="rId3" cstate="print"/>
            <a:srcRect/>
            <a:stretch>
              <a:fillRect/>
            </a:stretch>
          </a:blipFill>
          <a:ln w="28575">
            <a:solidFill>
              <a:srgbClr val="FFFFFF"/>
            </a:solidFill>
            <a:round/>
            <a:headEnd/>
            <a:tailEnd/>
          </a:ln>
          <a:effectLst/>
        </p:spPr>
        <p:txBody>
          <a:bodyPr wrap="none" anchor="ctr"/>
          <a:lstStyle/>
          <a:p>
            <a:endParaRPr lang="en-US"/>
          </a:p>
        </p:txBody>
      </p:sp>
      <p:sp>
        <p:nvSpPr>
          <p:cNvPr id="3106" name="AutoShape 34"/>
          <p:cNvSpPr>
            <a:spLocks noChangeArrowheads="1"/>
          </p:cNvSpPr>
          <p:nvPr/>
        </p:nvSpPr>
        <p:spPr bwMode="gray">
          <a:xfrm>
            <a:off x="1605189" y="4495800"/>
            <a:ext cx="1042988" cy="1042988"/>
          </a:xfrm>
          <a:prstGeom prst="roundRect">
            <a:avLst>
              <a:gd name="adj" fmla="val 10079"/>
            </a:avLst>
          </a:prstGeom>
          <a:blipFill dpi="0" rotWithShape="1">
            <a:blip r:embed="rId4" cstate="print"/>
            <a:srcRect/>
            <a:stretch>
              <a:fillRect/>
            </a:stretch>
          </a:blipFill>
          <a:ln w="28575">
            <a:solidFill>
              <a:srgbClr val="FFFFFF"/>
            </a:solidFill>
            <a:round/>
            <a:headEnd/>
            <a:tailEnd/>
          </a:ln>
          <a:effectLst/>
        </p:spPr>
        <p:txBody>
          <a:bodyPr wrap="none" anchor="ctr"/>
          <a:lstStyle/>
          <a:p>
            <a:endParaRPr lang="en-US"/>
          </a:p>
        </p:txBody>
      </p:sp>
      <p:sp>
        <p:nvSpPr>
          <p:cNvPr id="3107" name="AutoShape 35"/>
          <p:cNvSpPr>
            <a:spLocks noChangeArrowheads="1"/>
          </p:cNvSpPr>
          <p:nvPr/>
        </p:nvSpPr>
        <p:spPr bwMode="gray">
          <a:xfrm>
            <a:off x="2841625" y="4495800"/>
            <a:ext cx="1042988" cy="1042988"/>
          </a:xfrm>
          <a:prstGeom prst="roundRect">
            <a:avLst>
              <a:gd name="adj" fmla="val 10079"/>
            </a:avLst>
          </a:prstGeom>
          <a:blipFill dpi="0" rotWithShape="1">
            <a:blip r:embed="rId5" cstate="print"/>
            <a:srcRect/>
            <a:stretch>
              <a:fillRect/>
            </a:stretch>
          </a:blipFill>
          <a:ln w="28575">
            <a:solidFill>
              <a:srgbClr val="FFFFFF"/>
            </a:solidFill>
            <a:round/>
            <a:headEnd/>
            <a:tailEnd/>
          </a:ln>
          <a:effectLst/>
        </p:spPr>
        <p:txBody>
          <a:bodyPr wrap="none" anchor="ctr"/>
          <a:lstStyle/>
          <a:p>
            <a:endParaRPr lang="en-US"/>
          </a:p>
        </p:txBody>
      </p:sp>
      <p:sp>
        <p:nvSpPr>
          <p:cNvPr id="18" name="TextBox 17"/>
          <p:cNvSpPr txBox="1"/>
          <p:nvPr userDrawn="1"/>
        </p:nvSpPr>
        <p:spPr>
          <a:xfrm>
            <a:off x="0" y="6627168"/>
            <a:ext cx="1539204" cy="230832"/>
          </a:xfrm>
          <a:prstGeom prst="rect">
            <a:avLst/>
          </a:prstGeom>
          <a:noFill/>
        </p:spPr>
        <p:txBody>
          <a:bodyPr wrap="none" rtlCol="0">
            <a:spAutoFit/>
          </a:bodyPr>
          <a:lstStyle/>
          <a:p>
            <a:r>
              <a:rPr lang="en-US" sz="900" smtClean="0">
                <a:latin typeface="+mn-lt"/>
              </a:rPr>
              <a:t>trungtamthnn@hict.edu.vn</a:t>
            </a:r>
            <a:endParaRPr lang="en-US" sz="900">
              <a:latin typeface="+mn-lt"/>
            </a:endParaRPr>
          </a:p>
        </p:txBody>
      </p:sp>
    </p:spTree>
    <p:extLst>
      <p:ext uri="{BB962C8B-B14F-4D97-AF65-F5344CB8AC3E}">
        <p14:creationId xmlns:p14="http://schemas.microsoft.com/office/powerpoint/2010/main" val="4021807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99"/>
                                        </p:tgtEl>
                                        <p:attrNameLst>
                                          <p:attrName>style.visibility</p:attrName>
                                        </p:attrNameLst>
                                      </p:cBhvr>
                                      <p:to>
                                        <p:strVal val="visible"/>
                                      </p:to>
                                    </p:set>
                                    <p:animEffect transition="in" filter="wipe(left)">
                                      <p:cBhvr>
                                        <p:cTn id="7" dur="1000"/>
                                        <p:tgtEl>
                                          <p:spTgt spid="309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101"/>
                                        </p:tgtEl>
                                        <p:attrNameLst>
                                          <p:attrName>style.visibility</p:attrName>
                                        </p:attrNameLst>
                                      </p:cBhvr>
                                      <p:to>
                                        <p:strVal val="visible"/>
                                      </p:to>
                                    </p:set>
                                    <p:animEffect transition="in" filter="wipe(left)">
                                      <p:cBhvr>
                                        <p:cTn id="11" dur="1000"/>
                                        <p:tgtEl>
                                          <p:spTgt spid="3101"/>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109"/>
                                        </p:tgtEl>
                                        <p:attrNameLst>
                                          <p:attrName>style.visibility</p:attrName>
                                        </p:attrNameLst>
                                      </p:cBhvr>
                                      <p:to>
                                        <p:strVal val="visible"/>
                                      </p:to>
                                    </p:set>
                                    <p:animEffect transition="in" filter="wipe(left)">
                                      <p:cBhvr>
                                        <p:cTn id="15" dur="500"/>
                                        <p:tgtEl>
                                          <p:spTgt spid="3109"/>
                                        </p:tgtEl>
                                      </p:cBhvr>
                                    </p:animEffect>
                                  </p:childTnLst>
                                </p:cTn>
                              </p:par>
                            </p:childTnLst>
                          </p:cTn>
                        </p:par>
                        <p:par>
                          <p:cTn id="16" fill="hold">
                            <p:stCondLst>
                              <p:cond delay="2500"/>
                            </p:stCondLst>
                            <p:childTnLst>
                              <p:par>
                                <p:cTn id="17" presetID="22" presetClass="entr" presetSubtype="2" fill="hold" grpId="0" nodeType="afterEffect">
                                  <p:stCondLst>
                                    <p:cond delay="0"/>
                                  </p:stCondLst>
                                  <p:childTnLst>
                                    <p:set>
                                      <p:cBhvr>
                                        <p:cTn id="18" dur="1" fill="hold">
                                          <p:stCondLst>
                                            <p:cond delay="0"/>
                                          </p:stCondLst>
                                        </p:cTn>
                                        <p:tgtEl>
                                          <p:spTgt spid="3111"/>
                                        </p:tgtEl>
                                        <p:attrNameLst>
                                          <p:attrName>style.visibility</p:attrName>
                                        </p:attrNameLst>
                                      </p:cBhvr>
                                      <p:to>
                                        <p:strVal val="visible"/>
                                      </p:to>
                                    </p:set>
                                    <p:animEffect transition="in" filter="wipe(right)">
                                      <p:cBhvr>
                                        <p:cTn id="19" dur="500"/>
                                        <p:tgtEl>
                                          <p:spTgt spid="3111"/>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105"/>
                                        </p:tgtEl>
                                        <p:attrNameLst>
                                          <p:attrName>style.visibility</p:attrName>
                                        </p:attrNameLst>
                                      </p:cBhvr>
                                      <p:to>
                                        <p:strVal val="visible"/>
                                      </p:to>
                                    </p:set>
                                    <p:animEffect transition="in" filter="fade">
                                      <p:cBhvr>
                                        <p:cTn id="23" dur="1000"/>
                                        <p:tgtEl>
                                          <p:spTgt spid="3105"/>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106"/>
                                        </p:tgtEl>
                                        <p:attrNameLst>
                                          <p:attrName>style.visibility</p:attrName>
                                        </p:attrNameLst>
                                      </p:cBhvr>
                                      <p:to>
                                        <p:strVal val="visible"/>
                                      </p:to>
                                    </p:set>
                                    <p:animEffect transition="in" filter="fade">
                                      <p:cBhvr>
                                        <p:cTn id="27" dur="1000"/>
                                        <p:tgtEl>
                                          <p:spTgt spid="3106"/>
                                        </p:tgtEl>
                                      </p:cBhvr>
                                    </p:animEffect>
                                  </p:childTnLst>
                                </p:cTn>
                              </p:par>
                            </p:childTnLst>
                          </p:cTn>
                        </p:par>
                        <p:par>
                          <p:cTn id="28" fill="hold">
                            <p:stCondLst>
                              <p:cond delay="5000"/>
                            </p:stCondLst>
                            <p:childTnLst>
                              <p:par>
                                <p:cTn id="29" presetID="10" presetClass="entr" presetSubtype="0" fill="hold" grpId="0" nodeType="afterEffect">
                                  <p:stCondLst>
                                    <p:cond delay="0"/>
                                  </p:stCondLst>
                                  <p:childTnLst>
                                    <p:set>
                                      <p:cBhvr>
                                        <p:cTn id="30" dur="1" fill="hold">
                                          <p:stCondLst>
                                            <p:cond delay="0"/>
                                          </p:stCondLst>
                                        </p:cTn>
                                        <p:tgtEl>
                                          <p:spTgt spid="3107"/>
                                        </p:tgtEl>
                                        <p:attrNameLst>
                                          <p:attrName>style.visibility</p:attrName>
                                        </p:attrNameLst>
                                      </p:cBhvr>
                                      <p:to>
                                        <p:strVal val="visible"/>
                                      </p:to>
                                    </p:set>
                                    <p:animEffect transition="in" filter="fade">
                                      <p:cBhvr>
                                        <p:cTn id="31" dur="1000"/>
                                        <p:tgtEl>
                                          <p:spTgt spid="3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1" grpId="0" animBg="1"/>
      <p:bldP spid="3101" grpId="0" animBg="1"/>
      <p:bldP spid="3099" grpId="0" animBg="1"/>
      <p:bldP spid="3109" grpId="0" animBg="1"/>
      <p:bldP spid="3105" grpId="0" animBg="1"/>
      <p:bldP spid="3106" grpId="0" animBg="1"/>
      <p:bldP spid="3107"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2"/>
          <p:cNvSpPr>
            <a:spLocks noGrp="1" noChangeArrowheads="1"/>
          </p:cNvSpPr>
          <p:nvPr>
            <p:ph type="sldNum" sz="quarter" idx="12"/>
          </p:nvPr>
        </p:nvSpPr>
        <p:spPr>
          <a:ln/>
        </p:spPr>
        <p:txBody>
          <a:bodyPr/>
          <a:lstStyle>
            <a:lvl1pPr>
              <a:defRPr/>
            </a:lvl1pPr>
          </a:lstStyle>
          <a:p>
            <a:pPr>
              <a:defRPr/>
            </a:pPr>
            <a:fld id="{F5A85D19-9AC7-4A36-95CB-3B9ED1340846}" type="slidenum">
              <a:rPr lang="en-US"/>
              <a:pPr>
                <a:defRPr/>
              </a:pPr>
              <a:t>‹#›</a:t>
            </a:fld>
            <a:endParaRPr lang="en-US"/>
          </a:p>
        </p:txBody>
      </p:sp>
    </p:spTree>
    <p:extLst>
      <p:ext uri="{BB962C8B-B14F-4D97-AF65-F5344CB8AC3E}">
        <p14:creationId xmlns:p14="http://schemas.microsoft.com/office/powerpoint/2010/main" val="209868982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12"/>
          <p:cNvSpPr>
            <a:spLocks noGrp="1" noChangeArrowheads="1"/>
          </p:cNvSpPr>
          <p:nvPr>
            <p:ph type="sldNum" sz="quarter" idx="12"/>
          </p:nvPr>
        </p:nvSpPr>
        <p:spPr>
          <a:ln/>
        </p:spPr>
        <p:txBody>
          <a:bodyPr/>
          <a:lstStyle>
            <a:lvl1pPr>
              <a:defRPr/>
            </a:lvl1pPr>
          </a:lstStyle>
          <a:p>
            <a:pPr>
              <a:defRPr/>
            </a:pPr>
            <a:fld id="{22043F1D-06B0-4884-B1F7-FC8530B84EF6}" type="slidenum">
              <a:rPr lang="en-US"/>
              <a:pPr>
                <a:defRPr/>
              </a:pPr>
              <a:t>‹#›</a:t>
            </a:fld>
            <a:endParaRPr lang="en-US"/>
          </a:p>
        </p:txBody>
      </p:sp>
    </p:spTree>
    <p:extLst>
      <p:ext uri="{BB962C8B-B14F-4D97-AF65-F5344CB8AC3E}">
        <p14:creationId xmlns:p14="http://schemas.microsoft.com/office/powerpoint/2010/main" val="203470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2"/>
          <p:cNvSpPr>
            <a:spLocks noGrp="1" noChangeArrowheads="1"/>
          </p:cNvSpPr>
          <p:nvPr>
            <p:ph type="sldNum" sz="quarter" idx="12"/>
          </p:nvPr>
        </p:nvSpPr>
        <p:spPr>
          <a:ln/>
        </p:spPr>
        <p:txBody>
          <a:bodyPr/>
          <a:lstStyle>
            <a:lvl1pPr>
              <a:defRPr/>
            </a:lvl1pPr>
          </a:lstStyle>
          <a:p>
            <a:pPr>
              <a:defRPr/>
            </a:pPr>
            <a:fld id="{15D4D840-118F-4D88-ADF0-3DA1A79FFCD4}" type="slidenum">
              <a:rPr lang="en-US"/>
              <a:pPr>
                <a:defRPr/>
              </a:pPr>
              <a:t>‹#›</a:t>
            </a:fld>
            <a:endParaRPr lang="en-US"/>
          </a:p>
        </p:txBody>
      </p:sp>
    </p:spTree>
    <p:extLst>
      <p:ext uri="{BB962C8B-B14F-4D97-AF65-F5344CB8AC3E}">
        <p14:creationId xmlns:p14="http://schemas.microsoft.com/office/powerpoint/2010/main" val="71783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12"/>
          <p:cNvSpPr>
            <a:spLocks noGrp="1" noChangeArrowheads="1"/>
          </p:cNvSpPr>
          <p:nvPr>
            <p:ph type="sldNum" sz="quarter" idx="12"/>
          </p:nvPr>
        </p:nvSpPr>
        <p:spPr>
          <a:ln/>
        </p:spPr>
        <p:txBody>
          <a:bodyPr/>
          <a:lstStyle>
            <a:lvl1pPr>
              <a:defRPr/>
            </a:lvl1pPr>
          </a:lstStyle>
          <a:p>
            <a:pPr>
              <a:defRPr/>
            </a:pPr>
            <a:fld id="{171BF310-8D3B-4A0C-8301-DFEBB3459E1D}" type="slidenum">
              <a:rPr lang="en-US"/>
              <a:pPr>
                <a:defRPr/>
              </a:pPr>
              <a:t>‹#›</a:t>
            </a:fld>
            <a:endParaRPr lang="en-US"/>
          </a:p>
        </p:txBody>
      </p:sp>
    </p:spTree>
    <p:extLst>
      <p:ext uri="{BB962C8B-B14F-4D97-AF65-F5344CB8AC3E}">
        <p14:creationId xmlns:p14="http://schemas.microsoft.com/office/powerpoint/2010/main" val="1752689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12"/>
          <p:cNvSpPr>
            <a:spLocks noGrp="1" noChangeArrowheads="1"/>
          </p:cNvSpPr>
          <p:nvPr>
            <p:ph type="sldNum" sz="quarter" idx="12"/>
          </p:nvPr>
        </p:nvSpPr>
        <p:spPr>
          <a:ln/>
        </p:spPr>
        <p:txBody>
          <a:bodyPr/>
          <a:lstStyle>
            <a:lvl1pPr>
              <a:defRPr/>
            </a:lvl1pPr>
          </a:lstStyle>
          <a:p>
            <a:pPr>
              <a:defRPr/>
            </a:pPr>
            <a:fld id="{7544ABC4-10FD-4FD7-9A47-305FC31279A6}" type="slidenum">
              <a:rPr lang="en-US"/>
              <a:pPr>
                <a:defRPr/>
              </a:pPr>
              <a:t>‹#›</a:t>
            </a:fld>
            <a:endParaRPr lang="en-US"/>
          </a:p>
        </p:txBody>
      </p:sp>
    </p:spTree>
    <p:extLst>
      <p:ext uri="{BB962C8B-B14F-4D97-AF65-F5344CB8AC3E}">
        <p14:creationId xmlns:p14="http://schemas.microsoft.com/office/powerpoint/2010/main" val="340789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12"/>
          <p:cNvSpPr>
            <a:spLocks noGrp="1" noChangeArrowheads="1"/>
          </p:cNvSpPr>
          <p:nvPr>
            <p:ph type="sldNum" sz="quarter" idx="12"/>
          </p:nvPr>
        </p:nvSpPr>
        <p:spPr>
          <a:ln/>
        </p:spPr>
        <p:txBody>
          <a:bodyPr/>
          <a:lstStyle>
            <a:lvl1pPr>
              <a:defRPr/>
            </a:lvl1pPr>
          </a:lstStyle>
          <a:p>
            <a:pPr>
              <a:defRPr/>
            </a:pPr>
            <a:fld id="{4410161A-08E5-4EBB-8C70-3F47C6A5802D}" type="slidenum">
              <a:rPr lang="en-US"/>
              <a:pPr>
                <a:defRPr/>
              </a:pPr>
              <a:t>‹#›</a:t>
            </a:fld>
            <a:endParaRPr lang="en-US"/>
          </a:p>
        </p:txBody>
      </p:sp>
    </p:spTree>
    <p:extLst>
      <p:ext uri="{BB962C8B-B14F-4D97-AF65-F5344CB8AC3E}">
        <p14:creationId xmlns:p14="http://schemas.microsoft.com/office/powerpoint/2010/main" val="133391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72400" cy="4889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2"/>
          <p:cNvSpPr>
            <a:spLocks noGrp="1" noChangeArrowheads="1"/>
          </p:cNvSpPr>
          <p:nvPr>
            <p:ph type="sldNum" sz="quarter" idx="12"/>
          </p:nvPr>
        </p:nvSpPr>
        <p:spPr>
          <a:ln/>
        </p:spPr>
        <p:txBody>
          <a:bodyPr/>
          <a:lstStyle>
            <a:lvl1pPr>
              <a:defRPr/>
            </a:lvl1pPr>
          </a:lstStyle>
          <a:p>
            <a:pPr>
              <a:defRPr/>
            </a:pPr>
            <a:fld id="{6DA415FD-7792-4D18-AB5B-CEDCA1F44D31}" type="slidenum">
              <a:rPr lang="en-US"/>
              <a:pPr>
                <a:defRPr/>
              </a:pPr>
              <a:t>‹#›</a:t>
            </a:fld>
            <a:endParaRPr lang="en-US"/>
          </a:p>
        </p:txBody>
      </p:sp>
    </p:spTree>
    <p:extLst>
      <p:ext uri="{BB962C8B-B14F-4D97-AF65-F5344CB8AC3E}">
        <p14:creationId xmlns:p14="http://schemas.microsoft.com/office/powerpoint/2010/main" val="259432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11"/>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12"/>
          <p:cNvSpPr>
            <a:spLocks noGrp="1" noChangeArrowheads="1"/>
          </p:cNvSpPr>
          <p:nvPr>
            <p:ph type="sldNum" sz="quarter" idx="12"/>
          </p:nvPr>
        </p:nvSpPr>
        <p:spPr>
          <a:ln/>
        </p:spPr>
        <p:txBody>
          <a:bodyPr/>
          <a:lstStyle>
            <a:lvl1pPr>
              <a:defRPr/>
            </a:lvl1pPr>
          </a:lstStyle>
          <a:p>
            <a:pPr>
              <a:defRPr/>
            </a:pPr>
            <a:fld id="{875F9553-54B8-4591-83A5-2F148175EB7F}" type="slidenum">
              <a:rPr lang="en-US"/>
              <a:pPr>
                <a:defRPr/>
              </a:pPr>
              <a:t>‹#›</a:t>
            </a:fld>
            <a:endParaRPr lang="en-US"/>
          </a:p>
        </p:txBody>
      </p:sp>
    </p:spTree>
    <p:extLst>
      <p:ext uri="{BB962C8B-B14F-4D97-AF65-F5344CB8AC3E}">
        <p14:creationId xmlns:p14="http://schemas.microsoft.com/office/powerpoint/2010/main" val="155580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pPr>
              <a:defRPr/>
            </a:pPr>
            <a:endParaRPr lang="en-US"/>
          </a:p>
        </p:txBody>
      </p:sp>
      <p:sp>
        <p:nvSpPr>
          <p:cNvPr id="134147" name="AutoShape 3"/>
          <p:cNvSpPr>
            <a:spLocks noChangeArrowheads="1"/>
          </p:cNvSpPr>
          <p:nvPr userDrawn="1"/>
        </p:nvSpPr>
        <p:spPr bwMode="ltGray">
          <a:xfrm>
            <a:off x="8461375" y="-6349"/>
            <a:ext cx="539750" cy="692150"/>
          </a:xfrm>
          <a:prstGeom prst="homePlate">
            <a:avLst>
              <a:gd name="adj" fmla="val 2500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p>
        </p:txBody>
      </p:sp>
      <p:sp>
        <p:nvSpPr>
          <p:cNvPr id="134148" name="AutoShape 4"/>
          <p:cNvSpPr>
            <a:spLocks noChangeArrowheads="1"/>
          </p:cNvSpPr>
          <p:nvPr userDrawn="1"/>
        </p:nvSpPr>
        <p:spPr bwMode="ltGray">
          <a:xfrm>
            <a:off x="6685384" y="-6350"/>
            <a:ext cx="2046288" cy="692151"/>
          </a:xfrm>
          <a:prstGeom prst="homePlate">
            <a:avLst>
              <a:gd name="adj"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defRPr/>
            </a:pPr>
            <a:endParaRPr lang="en-US"/>
          </a:p>
        </p:txBody>
      </p:sp>
      <p:sp>
        <p:nvSpPr>
          <p:cNvPr id="134149" name="Line 5"/>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pPr>
              <a:defRPr/>
            </a:pPr>
            <a:endParaRPr lang="en-US"/>
          </a:p>
        </p:txBody>
      </p:sp>
      <p:sp>
        <p:nvSpPr>
          <p:cNvPr id="134151" name="AutoShape 7"/>
          <p:cNvSpPr>
            <a:spLocks noChangeArrowheads="1"/>
          </p:cNvSpPr>
          <p:nvPr userDrawn="1"/>
        </p:nvSpPr>
        <p:spPr bwMode="ltGray">
          <a:xfrm>
            <a:off x="0" y="1"/>
            <a:ext cx="8382000" cy="685800"/>
          </a:xfrm>
          <a:prstGeom prst="homePlate">
            <a:avLst>
              <a:gd name="adj" fmla="val 25000"/>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l="100000" t="100000"/>
            </a:path>
            <a:tileRect r="-100000" b="-100000"/>
          </a:gra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defRPr/>
            </a:pPr>
            <a:endParaRPr lang="en-US"/>
          </a:p>
        </p:txBody>
      </p:sp>
      <p:sp>
        <p:nvSpPr>
          <p:cNvPr id="1037" name="Rectangle 9"/>
          <p:cNvSpPr>
            <a:spLocks noGrp="1" noChangeArrowheads="1"/>
          </p:cNvSpPr>
          <p:nvPr>
            <p:ph type="body" idx="1"/>
          </p:nvPr>
        </p:nvSpPr>
        <p:spPr bwMode="auto">
          <a:xfrm>
            <a:off x="457200" y="1066800"/>
            <a:ext cx="8229600" cy="505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54" name="Rectangle 10"/>
          <p:cNvSpPr>
            <a:spLocks noGrp="1" noChangeArrowheads="1"/>
          </p:cNvSpPr>
          <p:nvPr>
            <p:ph type="dt" sz="half" idx="2"/>
          </p:nvPr>
        </p:nvSpPr>
        <p:spPr bwMode="auto">
          <a:xfrm>
            <a:off x="457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www.themegallery.com</a:t>
            </a:r>
          </a:p>
        </p:txBody>
      </p:sp>
      <p:sp>
        <p:nvSpPr>
          <p:cNvPr id="134155" name="Rectangle 11"/>
          <p:cNvSpPr>
            <a:spLocks noGrp="1" noChangeArrowheads="1"/>
          </p:cNvSpPr>
          <p:nvPr>
            <p:ph type="ftr" sz="quarter" idx="3"/>
          </p:nvPr>
        </p:nvSpPr>
        <p:spPr bwMode="auto">
          <a:xfrm>
            <a:off x="58674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r>
              <a:rPr lang="en-US"/>
              <a:t>Company Logo</a:t>
            </a:r>
          </a:p>
        </p:txBody>
      </p:sp>
      <p:sp>
        <p:nvSpPr>
          <p:cNvPr id="134156" name="Rectangle 12"/>
          <p:cNvSpPr>
            <a:spLocks noGrp="1" noChangeArrowheads="1"/>
          </p:cNvSpPr>
          <p:nvPr>
            <p:ph type="sldNum" sz="quarter" idx="4"/>
          </p:nvPr>
        </p:nvSpPr>
        <p:spPr bwMode="auto">
          <a:xfrm>
            <a:off x="3505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1C0C19-0836-4EB0-8906-CD143D1C309B}" type="slidenum">
              <a:rPr lang="en-US"/>
              <a:pPr>
                <a:defRPr/>
              </a:pPr>
              <a:t>‹#›</a:t>
            </a:fld>
            <a:endParaRPr lang="en-US"/>
          </a:p>
        </p:txBody>
      </p:sp>
      <p:sp>
        <p:nvSpPr>
          <p:cNvPr id="1041" name="Title Placeholder 12"/>
          <p:cNvSpPr>
            <a:spLocks noGrp="1"/>
          </p:cNvSpPr>
          <p:nvPr>
            <p:ph type="title"/>
          </p:nvPr>
        </p:nvSpPr>
        <p:spPr bwMode="auto">
          <a:xfrm>
            <a:off x="457200" y="0"/>
            <a:ext cx="8229600" cy="68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2" name="Picture 2" descr="ĐHCNDMHN"/>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 y="91431"/>
            <a:ext cx="810291" cy="50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72" r:id="rId11"/>
    <p:sldLayoutId id="2147483673" r:id="rId12"/>
    <p:sldLayoutId id="2147483674" r:id="rId13"/>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4000" b="1">
          <a:solidFill>
            <a:schemeClr val="bg1"/>
          </a:solidFill>
          <a:latin typeface="Corbel" pitchFamily="34" charset="0"/>
        </a:defRPr>
      </a:lvl2pPr>
      <a:lvl3pPr algn="ctr" rtl="0" eaLnBrk="0" fontAlgn="base" hangingPunct="0">
        <a:spcBef>
          <a:spcPct val="0"/>
        </a:spcBef>
        <a:spcAft>
          <a:spcPct val="0"/>
        </a:spcAft>
        <a:defRPr sz="4000" b="1">
          <a:solidFill>
            <a:schemeClr val="bg1"/>
          </a:solidFill>
          <a:latin typeface="Corbel" pitchFamily="34" charset="0"/>
        </a:defRPr>
      </a:lvl3pPr>
      <a:lvl4pPr algn="ctr" rtl="0" eaLnBrk="0" fontAlgn="base" hangingPunct="0">
        <a:spcBef>
          <a:spcPct val="0"/>
        </a:spcBef>
        <a:spcAft>
          <a:spcPct val="0"/>
        </a:spcAft>
        <a:defRPr sz="4000" b="1">
          <a:solidFill>
            <a:schemeClr val="bg1"/>
          </a:solidFill>
          <a:latin typeface="Corbel" pitchFamily="34" charset="0"/>
        </a:defRPr>
      </a:lvl4pPr>
      <a:lvl5pPr algn="ctr" rtl="0" eaLnBrk="0" fontAlgn="base" hangingPunct="0">
        <a:spcBef>
          <a:spcPct val="0"/>
        </a:spcBef>
        <a:spcAft>
          <a:spcPct val="0"/>
        </a:spcAft>
        <a:defRPr sz="4000" b="1">
          <a:solidFill>
            <a:schemeClr val="bg1"/>
          </a:solidFill>
          <a:latin typeface="Corbel" pitchFamily="34" charset="0"/>
        </a:defRPr>
      </a:lvl5pPr>
      <a:lvl6pPr marL="457200" algn="ctr" rtl="0" fontAlgn="base">
        <a:spcBef>
          <a:spcPct val="0"/>
        </a:spcBef>
        <a:spcAft>
          <a:spcPct val="0"/>
        </a:spcAft>
        <a:defRPr sz="3200" b="1">
          <a:solidFill>
            <a:schemeClr val="tx1"/>
          </a:solidFill>
          <a:latin typeface="Verdana" pitchFamily="34" charset="0"/>
        </a:defRPr>
      </a:lvl6pPr>
      <a:lvl7pPr marL="914400" algn="ctr" rtl="0" fontAlgn="base">
        <a:spcBef>
          <a:spcPct val="0"/>
        </a:spcBef>
        <a:spcAft>
          <a:spcPct val="0"/>
        </a:spcAft>
        <a:defRPr sz="3200" b="1">
          <a:solidFill>
            <a:schemeClr val="tx1"/>
          </a:solidFill>
          <a:latin typeface="Verdana" pitchFamily="34" charset="0"/>
        </a:defRPr>
      </a:lvl7pPr>
      <a:lvl8pPr marL="1371600" algn="ctr" rtl="0" fontAlgn="base">
        <a:spcBef>
          <a:spcPct val="0"/>
        </a:spcBef>
        <a:spcAft>
          <a:spcPct val="0"/>
        </a:spcAft>
        <a:defRPr sz="3200" b="1">
          <a:solidFill>
            <a:schemeClr val="tx1"/>
          </a:solidFill>
          <a:latin typeface="Verdana" pitchFamily="34" charset="0"/>
        </a:defRPr>
      </a:lvl8pPr>
      <a:lvl9pPr marL="1828800" algn="ctr" rtl="0" fontAlgn="base">
        <a:spcBef>
          <a:spcPct val="0"/>
        </a:spcBef>
        <a:spcAft>
          <a:spcPct val="0"/>
        </a:spcAft>
        <a:defRPr sz="3200" b="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5"/>
          <p:cNvSpPr>
            <a:spLocks noGrp="1" noChangeArrowheads="1"/>
          </p:cNvSpPr>
          <p:nvPr>
            <p:ph type="subTitle" idx="1"/>
          </p:nvPr>
        </p:nvSpPr>
        <p:spPr/>
        <p:txBody>
          <a:bodyPr/>
          <a:lstStyle/>
          <a:p>
            <a:pPr eaLnBrk="1" hangingPunct="1"/>
            <a:r>
              <a:rPr lang="en-US" dirty="0" smtClean="0"/>
              <a:t>www.hict.edu.vn</a:t>
            </a:r>
          </a:p>
        </p:txBody>
      </p:sp>
      <p:sp>
        <p:nvSpPr>
          <p:cNvPr id="14338" name="Rectangle 26"/>
          <p:cNvSpPr>
            <a:spLocks noChangeArrowheads="1"/>
          </p:cNvSpPr>
          <p:nvPr/>
        </p:nvSpPr>
        <p:spPr bwMode="ltGray">
          <a:xfrm>
            <a:off x="457200" y="2322731"/>
            <a:ext cx="830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3600" b="1" smtClean="0">
                <a:solidFill>
                  <a:srgbClr val="FF0000"/>
                </a:solidFill>
              </a:rPr>
              <a:t>Các quy định về </a:t>
            </a:r>
            <a:r>
              <a:rPr lang="en-US" sz="3600" b="1">
                <a:solidFill>
                  <a:srgbClr val="FF0000"/>
                </a:solidFill>
                <a:latin typeface="Arial" panose="020B0604020202020204" pitchFamily="34" charset="0"/>
                <a:cs typeface="Arial" panose="020B0604020202020204" pitchFamily="34" charset="0"/>
              </a:rPr>
              <a:t>Tiếng Anh - Tin học</a:t>
            </a:r>
            <a:endParaRPr lang="en-US" sz="3600" b="1" dirty="0">
              <a:solidFill>
                <a:srgbClr val="FF0000"/>
              </a:solidFill>
            </a:endParaRPr>
          </a:p>
        </p:txBody>
      </p:sp>
      <p:sp>
        <p:nvSpPr>
          <p:cNvPr id="7" name="Title 6"/>
          <p:cNvSpPr>
            <a:spLocks noGrp="1"/>
          </p:cNvSpPr>
          <p:nvPr>
            <p:ph type="ctrTitle" sz="quarter" idx="4294967295"/>
          </p:nvPr>
        </p:nvSpPr>
        <p:spPr>
          <a:xfrm>
            <a:off x="1295400" y="2819400"/>
            <a:ext cx="6629400" cy="914401"/>
          </a:xfrm>
        </p:spPr>
        <p:txBody>
          <a:bodyPr rtlCol="0"/>
          <a:lstStyle/>
          <a:p>
            <a:pPr eaLnBrk="1" hangingPunct="1">
              <a:defRPr/>
            </a:pPr>
            <a:r>
              <a:rPr lang="en-US" sz="3600" smtClean="0">
                <a:solidFill>
                  <a:srgbClr val="FF0000"/>
                </a:solidFill>
                <a:latin typeface="Arial" panose="020B0604020202020204" pitchFamily="34" charset="0"/>
                <a:cs typeface="Arial" panose="020B0604020202020204" pitchFamily="34" charset="0"/>
              </a:rPr>
              <a:t>(Trình độ đại học)</a:t>
            </a:r>
            <a:endParaRPr lang="en-US" sz="3600" dirty="0">
              <a:solidFill>
                <a:srgbClr val="FF0000"/>
              </a:solidFill>
              <a:latin typeface="Arial" panose="020B0604020202020204" pitchFamily="34" charset="0"/>
              <a:cs typeface="Arial" panose="020B0604020202020204" pitchFamily="34" charset="0"/>
            </a:endParaRPr>
          </a:p>
        </p:txBody>
      </p:sp>
      <p:sp>
        <p:nvSpPr>
          <p:cNvPr id="2" name="Rectangle 1"/>
          <p:cNvSpPr/>
          <p:nvPr/>
        </p:nvSpPr>
        <p:spPr bwMode="auto">
          <a:xfrm>
            <a:off x="0" y="0"/>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8" name="Picture 2" descr="ĐHCNDMH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25730"/>
            <a:ext cx="1410128" cy="875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2.3. QUY ĐỊNH MIỄN HỌC, MIỄN THI VÀ QUY ĐỔI ĐIỂM</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04800" y="990600"/>
            <a:ext cx="8229600" cy="1938992"/>
          </a:xfrm>
          <a:prstGeom prst="rect">
            <a:avLst/>
          </a:prstGeom>
        </p:spPr>
        <p:txBody>
          <a:bodyPr wrap="square">
            <a:spAutoFit/>
          </a:bodyPr>
          <a:lstStyle/>
          <a:p>
            <a:pPr marL="342900" indent="-342900" algn="just">
              <a:buFontTx/>
              <a:buChar char="-"/>
            </a:pPr>
            <a:r>
              <a:rPr lang="en-US" sz="2400" smtClean="0">
                <a:latin typeface="Times New Roman"/>
                <a:ea typeface="Times New Roman"/>
              </a:rPr>
              <a:t>Sinh </a:t>
            </a:r>
            <a:r>
              <a:rPr lang="en-US" sz="2400">
                <a:latin typeface="Times New Roman"/>
                <a:ea typeface="Times New Roman"/>
              </a:rPr>
              <a:t>viên có chứng chỉ tiếng </a:t>
            </a:r>
            <a:r>
              <a:rPr lang="en-US" sz="2400" b="1">
                <a:solidFill>
                  <a:srgbClr val="FF0000"/>
                </a:solidFill>
                <a:latin typeface="Times New Roman"/>
                <a:ea typeface="Times New Roman"/>
              </a:rPr>
              <a:t>Anh quốc tế tương đương TOIEC 400 điểm trở lên còn hiệu lực tại thời điểm xử lý học </a:t>
            </a:r>
            <a:r>
              <a:rPr lang="en-US" sz="2400" b="1" smtClean="0">
                <a:solidFill>
                  <a:srgbClr val="FF0000"/>
                </a:solidFill>
                <a:latin typeface="Times New Roman"/>
                <a:ea typeface="Times New Roman"/>
              </a:rPr>
              <a:t>tập</a:t>
            </a:r>
            <a:r>
              <a:rPr lang="en-US" sz="2400" b="1" smtClean="0">
                <a:solidFill>
                  <a:srgbClr val="FF0000"/>
                </a:solidFill>
                <a:latin typeface="Times New Roman"/>
                <a:ea typeface="Times New Roman"/>
                <a:sym typeface="Wingdings" panose="05000000000000000000" pitchFamily="2" charset="2"/>
              </a:rPr>
              <a:t></a:t>
            </a:r>
            <a:r>
              <a:rPr lang="en-US" sz="2400" b="1" smtClean="0">
                <a:solidFill>
                  <a:srgbClr val="FF0000"/>
                </a:solidFill>
                <a:latin typeface="Times New Roman"/>
                <a:ea typeface="Times New Roman"/>
              </a:rPr>
              <a:t> </a:t>
            </a:r>
            <a:r>
              <a:rPr lang="en-US" sz="2400">
                <a:latin typeface="Times New Roman"/>
                <a:ea typeface="Times New Roman"/>
              </a:rPr>
              <a:t>được miễn học, miễn thi học phần </a:t>
            </a:r>
            <a:r>
              <a:rPr lang="en-US" sz="2400" b="1">
                <a:solidFill>
                  <a:srgbClr val="FF0000"/>
                </a:solidFill>
                <a:latin typeface="Times New Roman"/>
                <a:ea typeface="Times New Roman"/>
              </a:rPr>
              <a:t>tiếng Anh cơ bản trong chương trình đào tạo chính </a:t>
            </a:r>
            <a:r>
              <a:rPr lang="en-US" sz="2400" b="1" smtClean="0">
                <a:solidFill>
                  <a:srgbClr val="FF0000"/>
                </a:solidFill>
                <a:latin typeface="Times New Roman"/>
                <a:ea typeface="Times New Roman"/>
              </a:rPr>
              <a:t>khóa và được lấy điểm 10 là điểm học phần TACB. </a:t>
            </a:r>
          </a:p>
        </p:txBody>
      </p:sp>
      <p:sp>
        <p:nvSpPr>
          <p:cNvPr id="5" name="Rectangle 4"/>
          <p:cNvSpPr/>
          <p:nvPr/>
        </p:nvSpPr>
        <p:spPr>
          <a:xfrm>
            <a:off x="304800" y="3429000"/>
            <a:ext cx="8172969" cy="1200329"/>
          </a:xfrm>
          <a:prstGeom prst="rect">
            <a:avLst/>
          </a:prstGeom>
        </p:spPr>
        <p:txBody>
          <a:bodyPr wrap="square">
            <a:spAutoFit/>
          </a:bodyPr>
          <a:lstStyle/>
          <a:p>
            <a:pPr marL="342900" indent="-342900" algn="just">
              <a:buFontTx/>
              <a:buChar char="-"/>
            </a:pPr>
            <a:r>
              <a:rPr lang="en-US" sz="2400">
                <a:latin typeface="Times New Roman"/>
                <a:ea typeface="Times New Roman"/>
              </a:rPr>
              <a:t>Phải </a:t>
            </a:r>
            <a:r>
              <a:rPr lang="en-US" sz="2400" smtClean="0">
                <a:latin typeface="Times New Roman"/>
                <a:ea typeface="Times New Roman"/>
              </a:rPr>
              <a:t>có đề nghị và gửi </a:t>
            </a:r>
            <a:r>
              <a:rPr lang="en-US" sz="2400">
                <a:latin typeface="Times New Roman"/>
                <a:ea typeface="Times New Roman"/>
              </a:rPr>
              <a:t>bản sao công chứng chứng chỉ về phòng Đào tạo trước khi học các học phần tiếng Anh cơ bản trong chương trình đào tạo chính quy 2 </a:t>
            </a:r>
            <a:r>
              <a:rPr lang="en-US" sz="2400" smtClean="0">
                <a:latin typeface="Times New Roman"/>
                <a:ea typeface="Times New Roman"/>
              </a:rPr>
              <a:t>tuần.</a:t>
            </a:r>
            <a:endParaRPr lang="en-US" sz="2400">
              <a:latin typeface="Times New Roman"/>
              <a:ea typeface="Times New Roman"/>
            </a:endParaRPr>
          </a:p>
        </p:txBody>
      </p:sp>
    </p:spTree>
    <p:extLst>
      <p:ext uri="{BB962C8B-B14F-4D97-AF65-F5344CB8AC3E}">
        <p14:creationId xmlns:p14="http://schemas.microsoft.com/office/powerpoint/2010/main" val="3521853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2.4. </a:t>
            </a:r>
            <a:r>
              <a:rPr lang="en-US" sz="2000" dirty="0" smtClean="0">
                <a:latin typeface="Arial" panose="020B0604020202020204" pitchFamily="34" charset="0"/>
                <a:cs typeface="Arial" panose="020B0604020202020204" pitchFamily="34" charset="0"/>
              </a:rPr>
              <a:t>KIỂM TRA PHÂN LOẠI ĐẦU VÀO</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04800" y="838201"/>
            <a:ext cx="8458200" cy="1260345"/>
          </a:xfrm>
          <a:prstGeom prst="rect">
            <a:avLst/>
          </a:prstGeom>
        </p:spPr>
        <p:txBody>
          <a:bodyPr wrap="square">
            <a:spAutoFit/>
          </a:bodyPr>
          <a:lstStyle/>
          <a:p>
            <a:pPr marL="173038" lvl="0" indent="-173038" algn="just">
              <a:lnSpc>
                <a:spcPct val="115000"/>
              </a:lnSpc>
              <a:spcAft>
                <a:spcPts val="0"/>
              </a:spcAft>
              <a:tabLst>
                <a:tab pos="457200" algn="l"/>
                <a:tab pos="630555" algn="l"/>
              </a:tabLst>
            </a:pPr>
            <a:r>
              <a:rPr lang="en-US" sz="2200" smtClean="0">
                <a:latin typeface="Arial" panose="020B0604020202020204" pitchFamily="34" charset="0"/>
                <a:ea typeface="Times New Roman"/>
                <a:cs typeface="Arial" panose="020B0604020202020204" pitchFamily="34" charset="0"/>
              </a:rPr>
              <a:t>- Sinh </a:t>
            </a:r>
            <a:r>
              <a:rPr lang="en-US" sz="2200">
                <a:latin typeface="Arial" panose="020B0604020202020204" pitchFamily="34" charset="0"/>
                <a:ea typeface="Times New Roman"/>
                <a:cs typeface="Arial" panose="020B0604020202020204" pitchFamily="34" charset="0"/>
              </a:rPr>
              <a:t>viên trình độ Đại học nhập học đầu khóa phải tham dự </a:t>
            </a:r>
            <a:r>
              <a:rPr lang="en-US" sz="2200" smtClean="0">
                <a:latin typeface="Arial" panose="020B0604020202020204" pitchFamily="34" charset="0"/>
                <a:ea typeface="Times New Roman"/>
                <a:cs typeface="Arial" panose="020B0604020202020204" pitchFamily="34" charset="0"/>
              </a:rPr>
              <a:t>kiểm tra </a:t>
            </a:r>
            <a:r>
              <a:rPr lang="en-US" sz="2200">
                <a:latin typeface="Arial" panose="020B0604020202020204" pitchFamily="34" charset="0"/>
                <a:ea typeface="Times New Roman"/>
                <a:cs typeface="Arial" panose="020B0604020202020204" pitchFamily="34" charset="0"/>
              </a:rPr>
              <a:t>phân loại trình độ Tiếng Anh đầu vào theo dạng thức </a:t>
            </a:r>
            <a:r>
              <a:rPr lang="en-US" sz="2200" smtClean="0">
                <a:latin typeface="Arial" panose="020B0604020202020204" pitchFamily="34" charset="0"/>
                <a:ea typeface="Times New Roman"/>
                <a:cs typeface="Arial" panose="020B0604020202020204" pitchFamily="34" charset="0"/>
              </a:rPr>
              <a:t>TOEIC gồm 4 kỹ năng: </a:t>
            </a:r>
            <a:r>
              <a:rPr lang="en-US" sz="2200" b="1" smtClean="0">
                <a:solidFill>
                  <a:srgbClr val="FF0000"/>
                </a:solidFill>
                <a:latin typeface="Arial" panose="020B0604020202020204" pitchFamily="34" charset="0"/>
                <a:ea typeface="Times New Roman"/>
                <a:cs typeface="Arial" panose="020B0604020202020204" pitchFamily="34" charset="0"/>
              </a:rPr>
              <a:t>Nghe, Nói,Đọc, Viết</a:t>
            </a:r>
          </a:p>
        </p:txBody>
      </p:sp>
      <p:sp>
        <p:nvSpPr>
          <p:cNvPr id="4" name="Rectangle 3"/>
          <p:cNvSpPr/>
          <p:nvPr/>
        </p:nvSpPr>
        <p:spPr>
          <a:xfrm>
            <a:off x="332602" y="2130587"/>
            <a:ext cx="8153400" cy="2817694"/>
          </a:xfrm>
          <a:prstGeom prst="rect">
            <a:avLst/>
          </a:prstGeom>
        </p:spPr>
        <p:txBody>
          <a:bodyPr wrap="square">
            <a:spAutoFit/>
          </a:bodyPr>
          <a:lstStyle/>
          <a:p>
            <a:pPr marL="173038" lvl="0" indent="-173038" algn="just">
              <a:lnSpc>
                <a:spcPct val="115000"/>
              </a:lnSpc>
              <a:spcAft>
                <a:spcPts val="0"/>
              </a:spcAft>
              <a:buFontTx/>
              <a:buChar char="-"/>
              <a:tabLst>
                <a:tab pos="457200" algn="l"/>
                <a:tab pos="630555" algn="l"/>
              </a:tabLst>
            </a:pPr>
            <a:r>
              <a:rPr lang="en-US" sz="2200" b="1" dirty="0" err="1" smtClean="0">
                <a:latin typeface="Arial" panose="020B0604020202020204" pitchFamily="34" charset="0"/>
                <a:ea typeface="Times New Roman"/>
                <a:cs typeface="Arial" panose="020B0604020202020204" pitchFamily="34" charset="0"/>
              </a:rPr>
              <a:t>Nếu</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kết</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quả</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kiểm</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tra</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đầu</a:t>
            </a:r>
            <a:r>
              <a:rPr lang="en-US" sz="2200" b="1" dirty="0" smtClean="0">
                <a:latin typeface="Arial" panose="020B0604020202020204" pitchFamily="34" charset="0"/>
                <a:ea typeface="Times New Roman"/>
                <a:cs typeface="Arial" panose="020B0604020202020204" pitchFamily="34" charset="0"/>
              </a:rPr>
              <a:t> </a:t>
            </a:r>
            <a:r>
              <a:rPr lang="en-US" sz="2200" b="1" dirty="0" err="1" smtClean="0">
                <a:latin typeface="Arial" panose="020B0604020202020204" pitchFamily="34" charset="0"/>
                <a:ea typeface="Times New Roman"/>
                <a:cs typeface="Arial" panose="020B0604020202020204" pitchFamily="34" charset="0"/>
              </a:rPr>
              <a:t>vào</a:t>
            </a:r>
            <a:endParaRPr lang="en-US" sz="2200" b="1" dirty="0" smtClean="0">
              <a:latin typeface="Arial" panose="020B0604020202020204" pitchFamily="34" charset="0"/>
              <a:ea typeface="Times New Roman"/>
              <a:cs typeface="Arial" panose="020B0604020202020204" pitchFamily="34" charset="0"/>
            </a:endParaRPr>
          </a:p>
          <a:p>
            <a:pPr lvl="0" algn="just">
              <a:lnSpc>
                <a:spcPct val="115000"/>
              </a:lnSpc>
              <a:spcAft>
                <a:spcPts val="0"/>
              </a:spcAft>
              <a:tabLst>
                <a:tab pos="457200" algn="l"/>
                <a:tab pos="630555" algn="l"/>
              </a:tabLst>
            </a:pPr>
            <a:r>
              <a:rPr lang="en-US" sz="2200" dirty="0" smtClean="0">
                <a:latin typeface="Arial" panose="020B0604020202020204" pitchFamily="34" charset="0"/>
                <a:ea typeface="Times New Roman"/>
                <a:cs typeface="Arial" panose="020B0604020202020204" pitchFamily="34" charset="0"/>
              </a:rPr>
              <a:t>  </a:t>
            </a:r>
            <a:r>
              <a:rPr lang="en-US" sz="2200" dirty="0" smtClean="0">
                <a:solidFill>
                  <a:srgbClr val="FF0000"/>
                </a:solidFill>
                <a:latin typeface="Arial" panose="020B0604020202020204" pitchFamily="34" charset="0"/>
                <a:ea typeface="Times New Roman"/>
                <a:cs typeface="Arial" panose="020B0604020202020204" pitchFamily="34" charset="0"/>
              </a:rPr>
              <a:t> + </a:t>
            </a:r>
            <a:r>
              <a:rPr lang="en-US" sz="2200" dirty="0" err="1" smtClean="0">
                <a:solidFill>
                  <a:srgbClr val="FF0000"/>
                </a:solidFill>
                <a:latin typeface="Arial" panose="020B0604020202020204" pitchFamily="34" charset="0"/>
                <a:ea typeface="Times New Roman"/>
                <a:cs typeface="Arial" panose="020B0604020202020204" pitchFamily="34" charset="0"/>
              </a:rPr>
              <a:t>Tổng</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r>
              <a:rPr lang="en-US" sz="2200" dirty="0" smtClean="0">
                <a:solidFill>
                  <a:srgbClr val="FF0000"/>
                </a:solidFill>
                <a:latin typeface="Arial" panose="020B0604020202020204" pitchFamily="34" charset="0"/>
                <a:ea typeface="Times New Roman"/>
                <a:cs typeface="Arial" panose="020B0604020202020204" pitchFamily="34" charset="0"/>
              </a:rPr>
              <a:t> 2 </a:t>
            </a:r>
            <a:r>
              <a:rPr lang="en-US" sz="2200" dirty="0" err="1" smtClean="0">
                <a:solidFill>
                  <a:srgbClr val="FF0000"/>
                </a:solidFill>
                <a:latin typeface="Arial" panose="020B0604020202020204" pitchFamily="34" charset="0"/>
                <a:ea typeface="Times New Roman"/>
                <a:cs typeface="Arial" panose="020B0604020202020204" pitchFamily="34" charset="0"/>
              </a:rPr>
              <a:t>kỹ</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năng</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Nghe</a:t>
            </a:r>
            <a:r>
              <a:rPr lang="en-US" sz="2200" dirty="0" smtClean="0">
                <a:solidFill>
                  <a:srgbClr val="FF0000"/>
                </a:solidFill>
                <a:latin typeface="Arial" panose="020B0604020202020204" pitchFamily="34" charset="0"/>
                <a:ea typeface="Times New Roman"/>
                <a:cs typeface="Arial" panose="020B0604020202020204" pitchFamily="34" charset="0"/>
              </a:rPr>
              <a:t> + </a:t>
            </a:r>
            <a:r>
              <a:rPr lang="en-US" sz="2200" dirty="0" err="1" smtClean="0">
                <a:solidFill>
                  <a:srgbClr val="FF0000"/>
                </a:solidFill>
                <a:latin typeface="Arial" panose="020B0604020202020204" pitchFamily="34" charset="0"/>
                <a:ea typeface="Times New Roman"/>
                <a:cs typeface="Arial" panose="020B0604020202020204" pitchFamily="34" charset="0"/>
              </a:rPr>
              <a:t>Đọc</a:t>
            </a:r>
            <a:r>
              <a:rPr lang="en-US" sz="2200" dirty="0" smtClean="0">
                <a:solidFill>
                  <a:srgbClr val="FF0000"/>
                </a:solidFill>
                <a:latin typeface="Arial" panose="020B0604020202020204" pitchFamily="34" charset="0"/>
                <a:ea typeface="Times New Roman"/>
                <a:cs typeface="Arial" panose="020B0604020202020204" pitchFamily="34" charset="0"/>
              </a:rPr>
              <a:t> &lt;120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endParaRPr lang="en-US" sz="2200" dirty="0" smtClean="0">
              <a:solidFill>
                <a:srgbClr val="FF0000"/>
              </a:solidFill>
              <a:latin typeface="Arial" panose="020B0604020202020204" pitchFamily="34" charset="0"/>
              <a:ea typeface="Times New Roman"/>
              <a:cs typeface="Arial" panose="020B0604020202020204" pitchFamily="34" charset="0"/>
            </a:endParaRPr>
          </a:p>
          <a:p>
            <a:pPr lvl="0" algn="just">
              <a:lnSpc>
                <a:spcPct val="115000"/>
              </a:lnSpc>
              <a:spcAft>
                <a:spcPts val="0"/>
              </a:spcAft>
              <a:tabLst>
                <a:tab pos="457200" algn="l"/>
                <a:tab pos="630555" algn="l"/>
              </a:tabLst>
            </a:pPr>
            <a:r>
              <a:rPr lang="en-US" sz="2200" dirty="0">
                <a:solidFill>
                  <a:srgbClr val="FF0000"/>
                </a:solidFill>
                <a:latin typeface="Arial" panose="020B0604020202020204" pitchFamily="34" charset="0"/>
                <a:ea typeface="Times New Roman"/>
                <a:cs typeface="Arial" panose="020B0604020202020204" pitchFamily="34" charset="0"/>
              </a:rPr>
              <a:t> </a:t>
            </a:r>
            <a:r>
              <a:rPr lang="en-US" sz="2200" dirty="0" smtClean="0">
                <a:solidFill>
                  <a:srgbClr val="FF0000"/>
                </a:solidFill>
                <a:latin typeface="Arial" panose="020B0604020202020204" pitchFamily="34" charset="0"/>
                <a:ea typeface="Times New Roman"/>
                <a:cs typeface="Arial" panose="020B0604020202020204" pitchFamily="34" charset="0"/>
              </a:rPr>
              <a:t>  + </a:t>
            </a:r>
            <a:r>
              <a:rPr lang="en-US" sz="2200" dirty="0" err="1" smtClean="0">
                <a:solidFill>
                  <a:srgbClr val="FF0000"/>
                </a:solidFill>
                <a:latin typeface="Arial" panose="020B0604020202020204" pitchFamily="34" charset="0"/>
                <a:ea typeface="Times New Roman"/>
                <a:cs typeface="Arial" panose="020B0604020202020204" pitchFamily="34" charset="0"/>
              </a:rPr>
              <a:t>Hoặc</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Nói</a:t>
            </a:r>
            <a:r>
              <a:rPr lang="en-US" sz="2200" dirty="0" smtClean="0">
                <a:solidFill>
                  <a:srgbClr val="FF0000"/>
                </a:solidFill>
                <a:latin typeface="Arial" panose="020B0604020202020204" pitchFamily="34" charset="0"/>
                <a:ea typeface="Times New Roman"/>
                <a:cs typeface="Arial" panose="020B0604020202020204" pitchFamily="34" charset="0"/>
              </a:rPr>
              <a:t> &lt;50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endParaRPr lang="en-US" sz="2200" dirty="0" smtClean="0">
              <a:solidFill>
                <a:srgbClr val="FF0000"/>
              </a:solidFill>
              <a:latin typeface="Arial" panose="020B0604020202020204" pitchFamily="34" charset="0"/>
              <a:ea typeface="Times New Roman"/>
              <a:cs typeface="Arial" panose="020B0604020202020204" pitchFamily="34" charset="0"/>
            </a:endParaRPr>
          </a:p>
          <a:p>
            <a:pPr lvl="0" algn="just">
              <a:lnSpc>
                <a:spcPct val="115000"/>
              </a:lnSpc>
              <a:spcAft>
                <a:spcPts val="0"/>
              </a:spcAft>
              <a:tabLst>
                <a:tab pos="457200" algn="l"/>
                <a:tab pos="630555" algn="l"/>
              </a:tabLst>
            </a:pPr>
            <a:r>
              <a:rPr lang="en-US" sz="2200" dirty="0">
                <a:solidFill>
                  <a:srgbClr val="FF0000"/>
                </a:solidFill>
                <a:latin typeface="Arial" panose="020B0604020202020204" pitchFamily="34" charset="0"/>
                <a:ea typeface="Times New Roman"/>
                <a:cs typeface="Arial" panose="020B0604020202020204" pitchFamily="34" charset="0"/>
              </a:rPr>
              <a:t> </a:t>
            </a:r>
            <a:r>
              <a:rPr lang="en-US" sz="2200" dirty="0" smtClean="0">
                <a:solidFill>
                  <a:srgbClr val="FF0000"/>
                </a:solidFill>
                <a:latin typeface="Arial" panose="020B0604020202020204" pitchFamily="34" charset="0"/>
                <a:ea typeface="Times New Roman"/>
                <a:cs typeface="Arial" panose="020B0604020202020204" pitchFamily="34" charset="0"/>
              </a:rPr>
              <a:t>  + </a:t>
            </a:r>
            <a:r>
              <a:rPr lang="en-US" sz="2200" dirty="0" err="1" smtClean="0">
                <a:solidFill>
                  <a:srgbClr val="FF0000"/>
                </a:solidFill>
                <a:latin typeface="Arial" panose="020B0604020202020204" pitchFamily="34" charset="0"/>
                <a:ea typeface="Times New Roman"/>
                <a:cs typeface="Arial" panose="020B0604020202020204" pitchFamily="34" charset="0"/>
              </a:rPr>
              <a:t>Hoặc</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r>
              <a:rPr lang="en-US" sz="2200" dirty="0" smtClean="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Viết</a:t>
            </a:r>
            <a:r>
              <a:rPr lang="en-US" sz="2200" dirty="0" smtClean="0">
                <a:solidFill>
                  <a:srgbClr val="FF0000"/>
                </a:solidFill>
                <a:latin typeface="Arial" panose="020B0604020202020204" pitchFamily="34" charset="0"/>
                <a:ea typeface="Times New Roman"/>
                <a:cs typeface="Arial" panose="020B0604020202020204" pitchFamily="34" charset="0"/>
              </a:rPr>
              <a:t> &lt; 30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endParaRPr lang="en-US" sz="2200" dirty="0" smtClean="0">
              <a:solidFill>
                <a:srgbClr val="FF0000"/>
              </a:solidFill>
              <a:latin typeface="Arial" panose="020B0604020202020204" pitchFamily="34" charset="0"/>
              <a:ea typeface="Times New Roman"/>
              <a:cs typeface="Arial" panose="020B0604020202020204" pitchFamily="34" charset="0"/>
            </a:endParaRPr>
          </a:p>
          <a:p>
            <a:pPr lvl="0" algn="just">
              <a:lnSpc>
                <a:spcPct val="115000"/>
              </a:lnSpc>
              <a:spcAft>
                <a:spcPts val="0"/>
              </a:spcAft>
              <a:tabLst>
                <a:tab pos="457200" algn="l"/>
                <a:tab pos="630555" algn="l"/>
              </a:tabLst>
            </a:pP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Sinh</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viên</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phải</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học</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và</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thi</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tiếng</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Anh</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tăng</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cường</a:t>
            </a:r>
            <a:r>
              <a:rPr lang="en-US" sz="2200" dirty="0" smtClean="0">
                <a:solidFill>
                  <a:srgbClr val="FF0000"/>
                </a:solidFill>
                <a:latin typeface="Arial" panose="020B0604020202020204" pitchFamily="34" charset="0"/>
                <a:ea typeface="Times New Roman"/>
                <a:cs typeface="Arial" panose="020B0604020202020204" pitchFamily="34" charset="0"/>
                <a:sym typeface="Wingdings" panose="05000000000000000000" pitchFamily="2" charset="2"/>
              </a:rPr>
              <a:t> 1</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Nếu</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đạt</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mới</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được</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học</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HP TIẾNG ANH CƠ BẢN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trong</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chương</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trình</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đào</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tạo</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chính</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 </a:t>
            </a:r>
            <a:r>
              <a:rPr lang="en-US" sz="2200" dirty="0" err="1" smtClean="0">
                <a:latin typeface="Arial" panose="020B0604020202020204" pitchFamily="34" charset="0"/>
                <a:ea typeface="Times New Roman"/>
                <a:cs typeface="Arial" panose="020B0604020202020204" pitchFamily="34" charset="0"/>
                <a:sym typeface="Wingdings" panose="05000000000000000000" pitchFamily="2" charset="2"/>
              </a:rPr>
              <a:t>khóa</a:t>
            </a:r>
            <a:r>
              <a:rPr lang="en-US" sz="2200" dirty="0" smtClean="0">
                <a:latin typeface="Arial" panose="020B0604020202020204" pitchFamily="34" charset="0"/>
                <a:ea typeface="Times New Roman"/>
                <a:cs typeface="Arial" panose="020B0604020202020204" pitchFamily="34" charset="0"/>
                <a:sym typeface="Wingdings" panose="05000000000000000000" pitchFamily="2" charset="2"/>
              </a:rPr>
              <a:t>.</a:t>
            </a:r>
            <a:endParaRPr lang="en-US" sz="2200" dirty="0" smtClean="0">
              <a:latin typeface="Arial" panose="020B0604020202020204" pitchFamily="34" charset="0"/>
              <a:ea typeface="Times New Roman"/>
              <a:cs typeface="Arial" panose="020B0604020202020204" pitchFamily="34" charset="0"/>
            </a:endParaRPr>
          </a:p>
        </p:txBody>
      </p:sp>
      <p:sp>
        <p:nvSpPr>
          <p:cNvPr id="5" name="Rectangle 4"/>
          <p:cNvSpPr/>
          <p:nvPr/>
        </p:nvSpPr>
        <p:spPr>
          <a:xfrm>
            <a:off x="359375" y="4924170"/>
            <a:ext cx="8126627" cy="1446550"/>
          </a:xfrm>
          <a:prstGeom prst="rect">
            <a:avLst/>
          </a:prstGeom>
        </p:spPr>
        <p:txBody>
          <a:bodyPr wrap="square">
            <a:spAutoFit/>
          </a:bodyPr>
          <a:lstStyle/>
          <a:p>
            <a:pPr algn="just"/>
            <a:r>
              <a:rPr lang="en-US" sz="2200" dirty="0" smtClean="0"/>
              <a:t>- </a:t>
            </a:r>
            <a:r>
              <a:rPr lang="en-US" sz="2200" dirty="0" err="1" smtClean="0"/>
              <a:t>Sinh</a:t>
            </a:r>
            <a:r>
              <a:rPr lang="en-US" sz="2200" dirty="0" smtClean="0"/>
              <a:t> </a:t>
            </a:r>
            <a:r>
              <a:rPr lang="en-US" sz="2200" dirty="0" err="1"/>
              <a:t>viên</a:t>
            </a:r>
            <a:r>
              <a:rPr lang="en-US" sz="2200" dirty="0"/>
              <a:t> </a:t>
            </a:r>
            <a:r>
              <a:rPr lang="en-US" sz="2200" dirty="0" err="1" smtClean="0"/>
              <a:t>đạt</a:t>
            </a:r>
            <a:r>
              <a:rPr lang="en-US" sz="2200" dirty="0" smtClean="0">
                <a:solidFill>
                  <a:srgbClr val="FF0000"/>
                </a:solidFill>
              </a:rPr>
              <a:t> </a:t>
            </a:r>
            <a:r>
              <a:rPr lang="en-US" sz="2200" dirty="0" err="1" smtClean="0">
                <a:solidFill>
                  <a:srgbClr val="FF0000"/>
                </a:solidFill>
              </a:rPr>
              <a:t>Nghe</a:t>
            </a:r>
            <a:r>
              <a:rPr lang="en-US" sz="2200" dirty="0" smtClean="0">
                <a:solidFill>
                  <a:srgbClr val="FF0000"/>
                </a:solidFill>
              </a:rPr>
              <a:t> + </a:t>
            </a:r>
            <a:r>
              <a:rPr lang="en-US" sz="2200" dirty="0" err="1" smtClean="0">
                <a:solidFill>
                  <a:srgbClr val="FF0000"/>
                </a:solidFill>
              </a:rPr>
              <a:t>Đọc</a:t>
            </a:r>
            <a:r>
              <a:rPr lang="en-US" sz="2200" dirty="0" smtClean="0">
                <a:solidFill>
                  <a:srgbClr val="FF0000"/>
                </a:solidFill>
              </a:rPr>
              <a:t> &gt;=400 </a:t>
            </a:r>
            <a:r>
              <a:rPr lang="en-US" sz="2200" dirty="0" err="1" smtClean="0">
                <a:solidFill>
                  <a:srgbClr val="FF0000"/>
                </a:solidFill>
              </a:rPr>
              <a:t>điểm</a:t>
            </a:r>
            <a:r>
              <a:rPr lang="en-US" sz="2200" b="1" dirty="0" smtClean="0">
                <a:solidFill>
                  <a:srgbClr val="FF0000"/>
                </a:solidFill>
              </a:rPr>
              <a:t>, </a:t>
            </a:r>
            <a:r>
              <a:rPr lang="en-US" sz="2200" dirty="0" err="1">
                <a:solidFill>
                  <a:srgbClr val="FF0000"/>
                </a:solidFill>
                <a:latin typeface="Arial" panose="020B0604020202020204" pitchFamily="34" charset="0"/>
                <a:ea typeface="Times New Roman"/>
                <a:cs typeface="Arial" panose="020B0604020202020204" pitchFamily="34" charset="0"/>
              </a:rPr>
              <a:t>Nói</a:t>
            </a:r>
            <a:r>
              <a:rPr lang="en-US" sz="2200" dirty="0">
                <a:solidFill>
                  <a:srgbClr val="FF0000"/>
                </a:solidFill>
                <a:latin typeface="Arial" panose="020B0604020202020204" pitchFamily="34" charset="0"/>
                <a:ea typeface="Times New Roman"/>
                <a:cs typeface="Arial" panose="020B0604020202020204" pitchFamily="34" charset="0"/>
              </a:rPr>
              <a:t> </a:t>
            </a:r>
            <a:r>
              <a:rPr lang="en-US" sz="2200" dirty="0" smtClean="0">
                <a:solidFill>
                  <a:srgbClr val="FF0000"/>
                </a:solidFill>
                <a:latin typeface="Arial" panose="020B0604020202020204" pitchFamily="34" charset="0"/>
                <a:ea typeface="Times New Roman"/>
                <a:cs typeface="Arial" panose="020B0604020202020204" pitchFamily="34" charset="0"/>
              </a:rPr>
              <a:t>&gt;=95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r>
              <a:rPr lang="en-US" sz="2200" dirty="0" smtClean="0">
                <a:solidFill>
                  <a:srgbClr val="FF0000"/>
                </a:solidFill>
                <a:latin typeface="Arial" panose="020B0604020202020204" pitchFamily="34" charset="0"/>
                <a:ea typeface="Times New Roman"/>
                <a:cs typeface="Arial" panose="020B0604020202020204" pitchFamily="34" charset="0"/>
              </a:rPr>
              <a:t>,</a:t>
            </a:r>
            <a:r>
              <a:rPr lang="en-US" sz="2200" dirty="0">
                <a:solidFill>
                  <a:srgbClr val="FF0000"/>
                </a:solidFill>
                <a:latin typeface="Arial" panose="020B0604020202020204" pitchFamily="34" charset="0"/>
                <a:ea typeface="Times New Roman"/>
                <a:cs typeface="Arial" panose="020B0604020202020204" pitchFamily="34" charset="0"/>
              </a:rPr>
              <a:t> </a:t>
            </a:r>
            <a:r>
              <a:rPr lang="en-US" sz="2200" dirty="0" err="1" smtClean="0">
                <a:solidFill>
                  <a:srgbClr val="FF0000"/>
                </a:solidFill>
                <a:latin typeface="Arial" panose="020B0604020202020204" pitchFamily="34" charset="0"/>
                <a:ea typeface="Times New Roman"/>
                <a:cs typeface="Arial" panose="020B0604020202020204" pitchFamily="34" charset="0"/>
              </a:rPr>
              <a:t>Viết</a:t>
            </a:r>
            <a:r>
              <a:rPr lang="en-US" sz="2200" dirty="0" smtClean="0">
                <a:solidFill>
                  <a:srgbClr val="FF0000"/>
                </a:solidFill>
                <a:latin typeface="Arial" panose="020B0604020202020204" pitchFamily="34" charset="0"/>
                <a:ea typeface="Times New Roman"/>
                <a:cs typeface="Arial" panose="020B0604020202020204" pitchFamily="34" charset="0"/>
              </a:rPr>
              <a:t>&gt;= 80 </a:t>
            </a:r>
            <a:r>
              <a:rPr lang="en-US" sz="2200" dirty="0" err="1" smtClean="0">
                <a:solidFill>
                  <a:srgbClr val="FF0000"/>
                </a:solidFill>
                <a:latin typeface="Arial" panose="020B0604020202020204" pitchFamily="34" charset="0"/>
                <a:ea typeface="Times New Roman"/>
                <a:cs typeface="Arial" panose="020B0604020202020204" pitchFamily="34" charset="0"/>
              </a:rPr>
              <a:t>điểm</a:t>
            </a:r>
            <a:r>
              <a:rPr lang="en-US" sz="2200" dirty="0" smtClean="0"/>
              <a:t> </a:t>
            </a:r>
            <a:r>
              <a:rPr lang="en-US" sz="2200" dirty="0" err="1"/>
              <a:t>được</a:t>
            </a:r>
            <a:r>
              <a:rPr lang="en-US" sz="2200" dirty="0"/>
              <a:t> </a:t>
            </a:r>
            <a:r>
              <a:rPr lang="en-US" sz="2200" b="1" dirty="0" err="1">
                <a:solidFill>
                  <a:srgbClr val="FF0000"/>
                </a:solidFill>
              </a:rPr>
              <a:t>miễn</a:t>
            </a:r>
            <a:r>
              <a:rPr lang="en-US" sz="2200" b="1" dirty="0">
                <a:solidFill>
                  <a:srgbClr val="FF0000"/>
                </a:solidFill>
              </a:rPr>
              <a:t> </a:t>
            </a:r>
            <a:r>
              <a:rPr lang="en-US" sz="2200" b="1" dirty="0" err="1" smtClean="0">
                <a:solidFill>
                  <a:srgbClr val="FF0000"/>
                </a:solidFill>
              </a:rPr>
              <a:t>học</a:t>
            </a:r>
            <a:r>
              <a:rPr lang="en-US" sz="2200" b="1" dirty="0" smtClean="0">
                <a:solidFill>
                  <a:srgbClr val="FF0000"/>
                </a:solidFill>
              </a:rPr>
              <a:t>, </a:t>
            </a:r>
            <a:r>
              <a:rPr lang="en-US" sz="2200" b="1" dirty="0" err="1" smtClean="0">
                <a:solidFill>
                  <a:srgbClr val="FF0000"/>
                </a:solidFill>
              </a:rPr>
              <a:t>miễn</a:t>
            </a:r>
            <a:r>
              <a:rPr lang="en-US" sz="2200" b="1" dirty="0" smtClean="0">
                <a:solidFill>
                  <a:srgbClr val="FF0000"/>
                </a:solidFill>
              </a:rPr>
              <a:t> </a:t>
            </a:r>
            <a:r>
              <a:rPr lang="en-US" sz="2200" b="1" dirty="0" err="1" smtClean="0">
                <a:solidFill>
                  <a:srgbClr val="FF0000"/>
                </a:solidFill>
              </a:rPr>
              <a:t>thi</a:t>
            </a:r>
            <a:r>
              <a:rPr lang="en-US" sz="2200" dirty="0" smtClean="0"/>
              <a:t> </a:t>
            </a:r>
            <a:r>
              <a:rPr lang="en-US" sz="2200" dirty="0" err="1"/>
              <a:t>và</a:t>
            </a:r>
            <a:r>
              <a:rPr lang="en-US" sz="2200" dirty="0"/>
              <a:t> </a:t>
            </a:r>
            <a:r>
              <a:rPr lang="en-US" sz="2200" dirty="0" err="1"/>
              <a:t>được</a:t>
            </a:r>
            <a:r>
              <a:rPr lang="en-US" sz="2200" dirty="0"/>
              <a:t> </a:t>
            </a:r>
            <a:r>
              <a:rPr lang="en-US" sz="2200" dirty="0" err="1"/>
              <a:t>công</a:t>
            </a:r>
            <a:r>
              <a:rPr lang="en-US" sz="2200" dirty="0"/>
              <a:t> </a:t>
            </a:r>
            <a:r>
              <a:rPr lang="en-US" sz="2200" dirty="0" err="1"/>
              <a:t>nhận</a:t>
            </a:r>
            <a:r>
              <a:rPr lang="en-US" sz="2200" dirty="0"/>
              <a:t> </a:t>
            </a:r>
            <a:r>
              <a:rPr lang="en-US" sz="2200" dirty="0" err="1"/>
              <a:t>đã</a:t>
            </a:r>
            <a:r>
              <a:rPr lang="en-US" sz="2200" dirty="0"/>
              <a:t> </a:t>
            </a:r>
            <a:r>
              <a:rPr lang="en-US" sz="2200" dirty="0" err="1"/>
              <a:t>hoàn</a:t>
            </a:r>
            <a:r>
              <a:rPr lang="en-US" sz="2200" dirty="0"/>
              <a:t> </a:t>
            </a:r>
            <a:r>
              <a:rPr lang="en-US" sz="2200" dirty="0" err="1"/>
              <a:t>thành</a:t>
            </a:r>
            <a:r>
              <a:rPr lang="en-US" sz="2200" dirty="0"/>
              <a:t> </a:t>
            </a:r>
            <a:r>
              <a:rPr lang="en-US" sz="2200" dirty="0" err="1"/>
              <a:t>học</a:t>
            </a:r>
            <a:r>
              <a:rPr lang="en-US" sz="2200" dirty="0"/>
              <a:t> </a:t>
            </a:r>
            <a:r>
              <a:rPr lang="en-US" sz="2200" dirty="0" err="1"/>
              <a:t>phần</a:t>
            </a:r>
            <a:r>
              <a:rPr lang="en-US" sz="2200" dirty="0"/>
              <a:t> </a:t>
            </a:r>
            <a:r>
              <a:rPr lang="en-US" sz="2200" dirty="0" err="1"/>
              <a:t>tiếng</a:t>
            </a:r>
            <a:r>
              <a:rPr lang="en-US" sz="2200" dirty="0"/>
              <a:t> </a:t>
            </a:r>
            <a:r>
              <a:rPr lang="en-US" sz="2200" dirty="0" err="1"/>
              <a:t>Anh</a:t>
            </a:r>
            <a:r>
              <a:rPr lang="en-US" sz="2200" dirty="0"/>
              <a:t> </a:t>
            </a:r>
            <a:r>
              <a:rPr lang="en-US" sz="2200" dirty="0" err="1"/>
              <a:t>cơ</a:t>
            </a:r>
            <a:r>
              <a:rPr lang="en-US" sz="2200" dirty="0"/>
              <a:t> </a:t>
            </a:r>
            <a:r>
              <a:rPr lang="en-US" sz="2200" dirty="0" err="1"/>
              <a:t>bản</a:t>
            </a:r>
            <a:r>
              <a:rPr lang="en-US" sz="2200" dirty="0"/>
              <a:t> </a:t>
            </a:r>
            <a:r>
              <a:rPr lang="en-US" sz="2200" b="1" dirty="0" err="1">
                <a:solidFill>
                  <a:srgbClr val="FF0000"/>
                </a:solidFill>
                <a:latin typeface="Times New Roman"/>
                <a:ea typeface="Times New Roman"/>
              </a:rPr>
              <a:t>và</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được</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lấy</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điểm</a:t>
            </a:r>
            <a:r>
              <a:rPr lang="en-US" sz="2200" b="1" dirty="0">
                <a:solidFill>
                  <a:srgbClr val="FF0000"/>
                </a:solidFill>
                <a:latin typeface="Times New Roman"/>
                <a:ea typeface="Times New Roman"/>
              </a:rPr>
              <a:t> 10 </a:t>
            </a:r>
            <a:r>
              <a:rPr lang="en-US" sz="2200" b="1" dirty="0" err="1">
                <a:solidFill>
                  <a:srgbClr val="FF0000"/>
                </a:solidFill>
                <a:latin typeface="Times New Roman"/>
                <a:ea typeface="Times New Roman"/>
              </a:rPr>
              <a:t>là</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điểm</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học</a:t>
            </a:r>
            <a:r>
              <a:rPr lang="en-US" sz="2200" b="1" dirty="0">
                <a:solidFill>
                  <a:srgbClr val="FF0000"/>
                </a:solidFill>
                <a:latin typeface="Times New Roman"/>
                <a:ea typeface="Times New Roman"/>
              </a:rPr>
              <a:t> </a:t>
            </a:r>
            <a:r>
              <a:rPr lang="en-US" sz="2200" b="1" dirty="0" err="1">
                <a:solidFill>
                  <a:srgbClr val="FF0000"/>
                </a:solidFill>
                <a:latin typeface="Times New Roman"/>
                <a:ea typeface="Times New Roman"/>
              </a:rPr>
              <a:t>phần</a:t>
            </a:r>
            <a:r>
              <a:rPr lang="en-US" sz="2200" b="1" dirty="0">
                <a:solidFill>
                  <a:srgbClr val="FF0000"/>
                </a:solidFill>
                <a:latin typeface="Times New Roman"/>
                <a:ea typeface="Times New Roman"/>
              </a:rPr>
              <a:t> TACB.</a:t>
            </a:r>
            <a:r>
              <a:rPr lang="en-US" sz="2200" dirty="0" smtClean="0"/>
              <a:t> (</a:t>
            </a:r>
            <a:r>
              <a:rPr lang="en-US" sz="2200" dirty="0" err="1" smtClean="0"/>
              <a:t>nếu</a:t>
            </a:r>
            <a:r>
              <a:rPr lang="en-US" sz="2200" dirty="0" smtClean="0"/>
              <a:t> </a:t>
            </a:r>
            <a:r>
              <a:rPr lang="en-US" sz="2200" dirty="0" err="1" smtClean="0"/>
              <a:t>có</a:t>
            </a:r>
            <a:r>
              <a:rPr lang="en-US" sz="2200" dirty="0" smtClean="0"/>
              <a:t> </a:t>
            </a:r>
            <a:r>
              <a:rPr lang="en-US" sz="2200" dirty="0" err="1" smtClean="0"/>
              <a:t>đề</a:t>
            </a:r>
            <a:r>
              <a:rPr lang="en-US" sz="2200" dirty="0" smtClean="0"/>
              <a:t> </a:t>
            </a:r>
            <a:r>
              <a:rPr lang="en-US" sz="2200" dirty="0" err="1" smtClean="0"/>
              <a:t>nghị</a:t>
            </a:r>
            <a:r>
              <a:rPr lang="en-US" sz="2200" dirty="0" smtClean="0"/>
              <a:t> </a:t>
            </a:r>
            <a:r>
              <a:rPr lang="en-US" sz="2200" dirty="0" err="1" smtClean="0"/>
              <a:t>của</a:t>
            </a:r>
            <a:r>
              <a:rPr lang="en-US" sz="2200" dirty="0" smtClean="0"/>
              <a:t> SV)</a:t>
            </a:r>
            <a:endParaRPr lang="en-US" sz="2200" dirty="0"/>
          </a:p>
        </p:txBody>
      </p:sp>
    </p:spTree>
    <p:extLst>
      <p:ext uri="{BB962C8B-B14F-4D97-AF65-F5344CB8AC3E}">
        <p14:creationId xmlns:p14="http://schemas.microsoft.com/office/powerpoint/2010/main" val="3181670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2.5. LỘ TRÌNH ĐẠT CHUẨN ĐẦU RA</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405064291"/>
              </p:ext>
            </p:extLst>
          </p:nvPr>
        </p:nvGraphicFramePr>
        <p:xfrm>
          <a:off x="533400" y="990600"/>
          <a:ext cx="8229600" cy="4910090"/>
        </p:xfrm>
        <a:graphic>
          <a:graphicData uri="http://schemas.openxmlformats.org/drawingml/2006/table">
            <a:tbl>
              <a:tblPr firstRow="1" firstCol="1" bandRow="1"/>
              <a:tblGrid>
                <a:gridCol w="1295400"/>
                <a:gridCol w="1524000"/>
                <a:gridCol w="1752600"/>
                <a:gridCol w="3657600"/>
              </a:tblGrid>
              <a:tr h="1148160">
                <a:tc>
                  <a:txBody>
                    <a:bodyPr/>
                    <a:lstStyle/>
                    <a:p>
                      <a:pPr algn="ctr">
                        <a:lnSpc>
                          <a:spcPct val="115000"/>
                        </a:lnSpc>
                        <a:spcAft>
                          <a:spcPts val="0"/>
                        </a:spcAft>
                      </a:pPr>
                      <a:r>
                        <a:rPr lang="en-US" sz="2000" b="1" dirty="0" err="1">
                          <a:solidFill>
                            <a:schemeClr val="tx1"/>
                          </a:solidFill>
                          <a:effectLst/>
                          <a:latin typeface="Times New Roman" panose="02020603050405020304" pitchFamily="18" charset="0"/>
                          <a:ea typeface="Times New Roman"/>
                          <a:cs typeface="Times New Roman" panose="02020603050405020304" pitchFamily="18" charset="0"/>
                        </a:rPr>
                        <a:t>Năm</a:t>
                      </a:r>
                      <a:r>
                        <a:rPr lang="en-US" sz="2000" b="1" dirty="0">
                          <a:solidFill>
                            <a:schemeClr val="tx1"/>
                          </a:solidFill>
                          <a:effectLst/>
                          <a:latin typeface="Times New Roman" panose="02020603050405020304" pitchFamily="18" charset="0"/>
                          <a:ea typeface="Times New Roman"/>
                          <a:cs typeface="Times New Roman" panose="02020603050405020304" pitchFamily="18" charset="0"/>
                        </a:rPr>
                        <a:t> </a:t>
                      </a:r>
                      <a:r>
                        <a:rPr lang="en-US" sz="2000" b="1" dirty="0" err="1">
                          <a:solidFill>
                            <a:schemeClr val="tx1"/>
                          </a:solidFill>
                          <a:effectLst/>
                          <a:latin typeface="Times New Roman" panose="02020603050405020304" pitchFamily="18" charset="0"/>
                          <a:ea typeface="Times New Roman"/>
                          <a:cs typeface="Times New Roman" panose="02020603050405020304" pitchFamily="18" charset="0"/>
                        </a:rPr>
                        <a:t>học</a:t>
                      </a:r>
                      <a:endParaRPr lang="en-US" sz="20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chemeClr val="tx1"/>
                          </a:solidFill>
                          <a:effectLst/>
                          <a:latin typeface="Times New Roman" panose="02020603050405020304" pitchFamily="18" charset="0"/>
                          <a:ea typeface="Times New Roman"/>
                          <a:cs typeface="Times New Roman" panose="02020603050405020304" pitchFamily="18" charset="0"/>
                        </a:rPr>
                        <a:t>Chuẩn đầu ra Tiếng Anh</a:t>
                      </a:r>
                      <a:endParaRPr lang="en-US" sz="20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chemeClr val="tx1"/>
                          </a:solidFill>
                          <a:effectLst/>
                          <a:latin typeface="Times New Roman" panose="02020603050405020304" pitchFamily="18" charset="0"/>
                          <a:ea typeface="Times New Roman"/>
                          <a:cs typeface="Times New Roman" panose="02020603050405020304" pitchFamily="18" charset="0"/>
                        </a:rPr>
                        <a:t>Môn học</a:t>
                      </a:r>
                      <a:endParaRPr lang="en-US" sz="20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solidFill>
                            <a:schemeClr val="tx1"/>
                          </a:solidFill>
                          <a:effectLst/>
                          <a:latin typeface="Times New Roman" panose="02020603050405020304" pitchFamily="18" charset="0"/>
                          <a:ea typeface="Times New Roman"/>
                          <a:cs typeface="Times New Roman" panose="02020603050405020304" pitchFamily="18" charset="0"/>
                        </a:rPr>
                        <a:t>Đối tượng áp dụng</a:t>
                      </a:r>
                      <a:endParaRPr lang="en-US" sz="20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260">
                <a:tc>
                  <a:txBody>
                    <a:bodyPr/>
                    <a:lstStyle/>
                    <a:p>
                      <a:pP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Năm thứ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TOEIC </a:t>
                      </a:r>
                      <a:r>
                        <a:rPr lang="en-US" sz="2000" smtClean="0">
                          <a:solidFill>
                            <a:schemeClr val="tx1"/>
                          </a:solidFill>
                          <a:effectLst/>
                          <a:latin typeface="Times New Roman" panose="02020603050405020304" pitchFamily="18" charset="0"/>
                          <a:ea typeface="Times New Roman"/>
                          <a:cs typeface="Times New Roman" panose="02020603050405020304" pitchFamily="18" charset="0"/>
                        </a:rPr>
                        <a:t>120</a:t>
                      </a:r>
                      <a:endParaRPr lang="en-US" sz="20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Tiếng Anh tăng cường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Áp dụng cho các SV chưa đạt đầu vào TOEIC 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361">
                <a:tc>
                  <a:txBody>
                    <a:bodyPr/>
                    <a:lstStyle/>
                    <a:p>
                      <a:pP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Năm thứ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TOEIC 225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Tiếng Anh cơ bản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Tất cả các SV đại </a:t>
                      </a:r>
                      <a:r>
                        <a:rPr lang="en-US" sz="2000" smtClean="0">
                          <a:solidFill>
                            <a:schemeClr val="tx1"/>
                          </a:solidFill>
                          <a:effectLst/>
                          <a:latin typeface="Times New Roman" panose="02020603050405020304" pitchFamily="18" charset="0"/>
                          <a:ea typeface="Times New Roman"/>
                          <a:cs typeface="Times New Roman" panose="02020603050405020304" pitchFamily="18" charset="0"/>
                        </a:rPr>
                        <a:t>học</a:t>
                      </a:r>
                      <a:endParaRPr lang="en-US" sz="20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8470">
                <a:tc>
                  <a:txBody>
                    <a:bodyPr/>
                    <a:lstStyle/>
                    <a:p>
                      <a:pP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Năm thứ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TOEIC 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Tiếng Anh tăng cường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Sinh viên có thể đăng kí học tại trường hoặc tại các cơ sở đào tạo tiếng Anh khác tổ chức.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8160">
                <a:tc>
                  <a:txBody>
                    <a:bodyPr/>
                    <a:lstStyle/>
                    <a:p>
                      <a:pP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Năm thứ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TOEIC 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Ôn, luyện thi TOEIC 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a:solidFill>
                            <a:schemeClr val="tx1"/>
                          </a:solidFill>
                          <a:effectLst/>
                          <a:latin typeface="Times New Roman" panose="02020603050405020304" pitchFamily="18" charset="0"/>
                          <a:ea typeface="Times New Roman"/>
                          <a:cs typeface="Times New Roman" panose="02020603050405020304" pitchFamily="18" charset="0"/>
                        </a:rPr>
                        <a:t>Áp dụng cho các sinh viên chưa thi hoặc thi trượt ở năm thứ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810037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2.6. TỔ CHỨC THI VÀ CẤP CHỨNG NHẬN</a:t>
            </a: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381000" y="1676400"/>
            <a:ext cx="8077200" cy="1200329"/>
          </a:xfrm>
          <a:prstGeom prst="rect">
            <a:avLst/>
          </a:prstGeom>
        </p:spPr>
        <p:txBody>
          <a:bodyPr wrap="square">
            <a:spAutoFit/>
          </a:bodyPr>
          <a:lstStyle/>
          <a:p>
            <a:pPr algn="just"/>
            <a:r>
              <a:rPr lang="en-US" sz="2400"/>
              <a:t>Sinh viên được tham dự các kỳ thi cấp chứng nhận tiếng Anh nội bộ của Trường nhiều lần và được công nhận điểm thi cao nhất trong các lần thi. </a:t>
            </a:r>
          </a:p>
        </p:txBody>
      </p:sp>
      <p:sp>
        <p:nvSpPr>
          <p:cNvPr id="5" name="Rectangle 4"/>
          <p:cNvSpPr/>
          <p:nvPr/>
        </p:nvSpPr>
        <p:spPr>
          <a:xfrm>
            <a:off x="381000" y="4038600"/>
            <a:ext cx="8077200" cy="1200329"/>
          </a:xfrm>
          <a:prstGeom prst="rect">
            <a:avLst/>
          </a:prstGeom>
        </p:spPr>
        <p:txBody>
          <a:bodyPr wrap="square">
            <a:spAutoFit/>
          </a:bodyPr>
          <a:lstStyle/>
          <a:p>
            <a:pPr algn="just"/>
            <a:r>
              <a:rPr lang="en-US" sz="2400"/>
              <a:t>Sinh viên đạt điểm TOEIC 400 trở lên được cấp chứng nhận tiếng Anh nội bộ của Trường. </a:t>
            </a:r>
            <a:r>
              <a:rPr lang="en-US" sz="2400" b="1">
                <a:solidFill>
                  <a:srgbClr val="FF0000"/>
                </a:solidFill>
              </a:rPr>
              <a:t>Chứng nhận này có giá trị trong 02 năm kể từ ngày thi.</a:t>
            </a:r>
          </a:p>
        </p:txBody>
      </p:sp>
      <p:sp>
        <p:nvSpPr>
          <p:cNvPr id="6" name="Rectangle 5"/>
          <p:cNvSpPr/>
          <p:nvPr/>
        </p:nvSpPr>
        <p:spPr>
          <a:xfrm>
            <a:off x="381000" y="3048000"/>
            <a:ext cx="8077200" cy="830997"/>
          </a:xfrm>
          <a:prstGeom prst="rect">
            <a:avLst/>
          </a:prstGeom>
        </p:spPr>
        <p:txBody>
          <a:bodyPr wrap="square">
            <a:spAutoFit/>
          </a:bodyPr>
          <a:lstStyle/>
          <a:p>
            <a:pPr algn="just"/>
            <a:r>
              <a:rPr lang="en-US" sz="2400" b="1" smtClean="0">
                <a:solidFill>
                  <a:srgbClr val="FF0000"/>
                </a:solidFill>
              </a:rPr>
              <a:t>Bài thi tiếng Anh đầu ra theo dạng thức TOEIC gồm 2 kỹ năng: Nghe và Đọc</a:t>
            </a:r>
            <a:endParaRPr lang="en-US" sz="2400" b="1">
              <a:solidFill>
                <a:srgbClr val="FF0000"/>
              </a:solidFill>
            </a:endParaRPr>
          </a:p>
        </p:txBody>
      </p:sp>
      <p:sp>
        <p:nvSpPr>
          <p:cNvPr id="7" name="Rectangle 6"/>
          <p:cNvSpPr/>
          <p:nvPr/>
        </p:nvSpPr>
        <p:spPr>
          <a:xfrm>
            <a:off x="304800" y="990600"/>
            <a:ext cx="8077200" cy="461665"/>
          </a:xfrm>
          <a:prstGeom prst="rect">
            <a:avLst/>
          </a:prstGeom>
        </p:spPr>
        <p:txBody>
          <a:bodyPr wrap="square">
            <a:spAutoFit/>
          </a:bodyPr>
          <a:lstStyle/>
          <a:p>
            <a:pPr algn="just"/>
            <a:r>
              <a:rPr lang="en-US" sz="2400" b="1" smtClean="0">
                <a:solidFill>
                  <a:srgbClr val="FF0000"/>
                </a:solidFill>
              </a:rPr>
              <a:t>* </a:t>
            </a:r>
            <a:r>
              <a:rPr lang="en-US" sz="2400" b="1" u="sng" smtClean="0">
                <a:solidFill>
                  <a:srgbClr val="FF0000"/>
                </a:solidFill>
              </a:rPr>
              <a:t>Tổ chức kỳ thi tiếng Anh nội bộ</a:t>
            </a:r>
            <a:endParaRPr lang="en-US" sz="2400" b="1" u="sng">
              <a:solidFill>
                <a:srgbClr val="FF0000"/>
              </a:solidFill>
            </a:endParaRPr>
          </a:p>
        </p:txBody>
      </p:sp>
    </p:spTree>
    <p:extLst>
      <p:ext uri="{BB962C8B-B14F-4D97-AF65-F5344CB8AC3E}">
        <p14:creationId xmlns:p14="http://schemas.microsoft.com/office/powerpoint/2010/main" val="1468620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2.6. TỔ CHỨC THI VÀ CẤP CHỨNG NHẬN</a:t>
            </a:r>
            <a:endParaRPr lang="en-US" sz="2000" dirty="0">
              <a:latin typeface="Arial" panose="020B0604020202020204" pitchFamily="34" charset="0"/>
              <a:cs typeface="Arial" panose="020B0604020202020204" pitchFamily="34" charset="0"/>
            </a:endParaRPr>
          </a:p>
        </p:txBody>
      </p:sp>
      <p:sp>
        <p:nvSpPr>
          <p:cNvPr id="4" name="Rectangle 3"/>
          <p:cNvSpPr/>
          <p:nvPr/>
        </p:nvSpPr>
        <p:spPr>
          <a:xfrm>
            <a:off x="342900" y="1295400"/>
            <a:ext cx="8077200" cy="2308324"/>
          </a:xfrm>
          <a:prstGeom prst="rect">
            <a:avLst/>
          </a:prstGeom>
        </p:spPr>
        <p:txBody>
          <a:bodyPr wrap="square">
            <a:spAutoFit/>
          </a:bodyPr>
          <a:lstStyle/>
          <a:p>
            <a:pPr algn="just"/>
            <a:r>
              <a:rPr lang="en-US" sz="2400" smtClean="0"/>
              <a:t>Ngoài các kỳ thi nội bộ, </a:t>
            </a:r>
            <a:r>
              <a:rPr lang="en-US" sz="2400" smtClean="0">
                <a:solidFill>
                  <a:srgbClr val="FF0000"/>
                </a:solidFill>
              </a:rPr>
              <a:t>Nhà trường</a:t>
            </a:r>
            <a:r>
              <a:rPr lang="en-US" sz="2400" b="1" smtClean="0">
                <a:solidFill>
                  <a:srgbClr val="FF0000"/>
                </a:solidFill>
              </a:rPr>
              <a:t> </a:t>
            </a:r>
            <a:r>
              <a:rPr lang="en-US" sz="2400"/>
              <a:t>phối hợp Công ty IIG Việt Nam </a:t>
            </a:r>
            <a:r>
              <a:rPr lang="en-US" sz="2400" b="1" smtClean="0">
                <a:solidFill>
                  <a:srgbClr val="FF0000"/>
                </a:solidFill>
              </a:rPr>
              <a:t>tổ chức các kỳ thi cấp chứng chỉ TOEIC quốc tế</a:t>
            </a:r>
          </a:p>
          <a:p>
            <a:pPr algn="just"/>
            <a:r>
              <a:rPr lang="en-US" sz="2400" b="1">
                <a:solidFill>
                  <a:srgbClr val="FF0000"/>
                </a:solidFill>
              </a:rPr>
              <a:t> </a:t>
            </a:r>
            <a:r>
              <a:rPr lang="en-US" sz="2400" b="1" smtClean="0">
                <a:solidFill>
                  <a:srgbClr val="FF0000"/>
                </a:solidFill>
              </a:rPr>
              <a:t>   + Đối tượng : Cho các sinh viên có nhu cầu</a:t>
            </a:r>
          </a:p>
          <a:p>
            <a:pPr algn="just"/>
            <a:r>
              <a:rPr lang="en-US" sz="2400" b="1">
                <a:solidFill>
                  <a:srgbClr val="FF0000"/>
                </a:solidFill>
              </a:rPr>
              <a:t> </a:t>
            </a:r>
            <a:r>
              <a:rPr lang="en-US" sz="2400" b="1" smtClean="0">
                <a:solidFill>
                  <a:srgbClr val="FF0000"/>
                </a:solidFill>
              </a:rPr>
              <a:t>   + Có giá trong vòng 2 năm kể từ ngày thi</a:t>
            </a:r>
          </a:p>
          <a:p>
            <a:pPr algn="just"/>
            <a:r>
              <a:rPr lang="en-US" sz="2400" b="1">
                <a:solidFill>
                  <a:srgbClr val="FF0000"/>
                </a:solidFill>
              </a:rPr>
              <a:t> </a:t>
            </a:r>
            <a:r>
              <a:rPr lang="en-US" sz="2400" b="1" smtClean="0">
                <a:solidFill>
                  <a:srgbClr val="FF0000"/>
                </a:solidFill>
              </a:rPr>
              <a:t>   + Được công nhận trên toàn thế giới</a:t>
            </a:r>
            <a:endParaRPr lang="en-US" sz="2400" b="1">
              <a:solidFill>
                <a:srgbClr val="FF0000"/>
              </a:solidFill>
            </a:endParaRPr>
          </a:p>
        </p:txBody>
      </p:sp>
      <p:sp>
        <p:nvSpPr>
          <p:cNvPr id="7" name="Rectangle 6"/>
          <p:cNvSpPr/>
          <p:nvPr/>
        </p:nvSpPr>
        <p:spPr>
          <a:xfrm>
            <a:off x="304800" y="3790258"/>
            <a:ext cx="8153400" cy="1569660"/>
          </a:xfrm>
          <a:prstGeom prst="rect">
            <a:avLst/>
          </a:prstGeom>
        </p:spPr>
        <p:txBody>
          <a:bodyPr wrap="square">
            <a:spAutoFit/>
          </a:bodyPr>
          <a:lstStyle/>
          <a:p>
            <a:pPr algn="just"/>
            <a:r>
              <a:rPr lang="en-US" sz="2400" i="1" smtClean="0"/>
              <a:t>IIG Việt Nam là </a:t>
            </a:r>
            <a:r>
              <a:rPr lang="en-US" sz="2400" i="1"/>
              <a:t>đại diện của tổ chức ETS (Educational Testing Service - Viện Khảo thí Giáo dục Hoa Kỳ) ủy quyền để tổ chức các bài thi tiếng Anh quốc tế như TOEIC, TOEFL </a:t>
            </a:r>
          </a:p>
        </p:txBody>
      </p:sp>
      <p:sp>
        <p:nvSpPr>
          <p:cNvPr id="8" name="Rectangle 7"/>
          <p:cNvSpPr/>
          <p:nvPr/>
        </p:nvSpPr>
        <p:spPr>
          <a:xfrm>
            <a:off x="228600" y="778648"/>
            <a:ext cx="8077200" cy="461665"/>
          </a:xfrm>
          <a:prstGeom prst="rect">
            <a:avLst/>
          </a:prstGeom>
        </p:spPr>
        <p:txBody>
          <a:bodyPr wrap="square">
            <a:spAutoFit/>
          </a:bodyPr>
          <a:lstStyle/>
          <a:p>
            <a:pPr algn="just"/>
            <a:r>
              <a:rPr lang="en-US" sz="2400" b="1" smtClean="0">
                <a:solidFill>
                  <a:srgbClr val="FF0000"/>
                </a:solidFill>
              </a:rPr>
              <a:t>* </a:t>
            </a:r>
            <a:r>
              <a:rPr lang="en-US" sz="2400" b="1" u="sng" smtClean="0">
                <a:solidFill>
                  <a:srgbClr val="FF0000"/>
                </a:solidFill>
              </a:rPr>
              <a:t>Tổ chức kỳ thi tiếng Anh quốc tế</a:t>
            </a:r>
            <a:endParaRPr lang="en-US" sz="2400" b="1" u="sng">
              <a:solidFill>
                <a:srgbClr val="FF0000"/>
              </a:solidFill>
            </a:endParaRPr>
          </a:p>
        </p:txBody>
      </p:sp>
    </p:spTree>
    <p:extLst>
      <p:ext uri="{BB962C8B-B14F-4D97-AF65-F5344CB8AC3E}">
        <p14:creationId xmlns:p14="http://schemas.microsoft.com/office/powerpoint/2010/main" val="4086235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dirty="0" smtClean="0">
                <a:latin typeface="Arial" panose="020B0604020202020204" pitchFamily="34" charset="0"/>
                <a:cs typeface="Arial" panose="020B0604020202020204" pitchFamily="34" charset="0"/>
              </a:rPr>
              <a:t>2.7. GIỚI THIỆU CẤU TRÚC BÀI THI TOEIC</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49484408"/>
              </p:ext>
            </p:extLst>
          </p:nvPr>
        </p:nvGraphicFramePr>
        <p:xfrm>
          <a:off x="457200" y="1524000"/>
          <a:ext cx="8153400" cy="4574345"/>
        </p:xfrm>
        <a:graphic>
          <a:graphicData uri="http://schemas.openxmlformats.org/drawingml/2006/table">
            <a:tbl>
              <a:tblPr firstRow="1" firstCol="1" bandRow="1">
                <a:tableStyleId>{5C22544A-7EE6-4342-B048-85BDC9FD1C3A}</a:tableStyleId>
              </a:tblPr>
              <a:tblGrid>
                <a:gridCol w="885470"/>
                <a:gridCol w="1937418"/>
                <a:gridCol w="789765"/>
                <a:gridCol w="4540747"/>
              </a:tblGrid>
              <a:tr h="339969">
                <a:tc>
                  <a:txBody>
                    <a:bodyPr/>
                    <a:lstStyle/>
                    <a:p>
                      <a:pPr algn="ctr">
                        <a:spcBef>
                          <a:spcPts val="600"/>
                        </a:spcBef>
                        <a:spcAft>
                          <a:spcPts val="0"/>
                        </a:spcAft>
                      </a:pPr>
                      <a:r>
                        <a:rPr lang="en-US" sz="1800" dirty="0" err="1">
                          <a:effectLst/>
                        </a:rPr>
                        <a:t>Phần</a:t>
                      </a:r>
                      <a:r>
                        <a:rPr lang="en-US" sz="1800" dirty="0">
                          <a:effectLst/>
                        </a:rPr>
                        <a:t> A</a:t>
                      </a:r>
                      <a:endParaRPr lang="en-US" sz="1600" dirty="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a:effectLst/>
                        </a:rPr>
                        <a:t>Nội dung thi</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a:effectLst/>
                        </a:rPr>
                        <a:t>Số câu</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a:effectLst/>
                        </a:rPr>
                        <a:t>Chi tiết</a:t>
                      </a:r>
                      <a:endParaRPr lang="en-US" sz="1600">
                        <a:effectLst/>
                        <a:latin typeface="Calibri"/>
                        <a:ea typeface="Calibri"/>
                        <a:cs typeface="Times New Roman"/>
                      </a:endParaRPr>
                    </a:p>
                  </a:txBody>
                  <a:tcPr marL="68580" marR="68580" marT="0" marB="0"/>
                </a:tc>
              </a:tr>
              <a:tr h="1019908">
                <a:tc>
                  <a:txBody>
                    <a:bodyPr/>
                    <a:lstStyle/>
                    <a:p>
                      <a:pPr algn="just">
                        <a:spcBef>
                          <a:spcPts val="600"/>
                        </a:spcBef>
                        <a:spcAft>
                          <a:spcPts val="0"/>
                        </a:spcAft>
                      </a:pPr>
                      <a:r>
                        <a:rPr lang="en-US" sz="1800">
                          <a:effectLst/>
                        </a:rPr>
                        <a:t>Phần 1</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dirty="0" err="1">
                          <a:effectLst/>
                        </a:rPr>
                        <a:t>Hình</a:t>
                      </a:r>
                      <a:r>
                        <a:rPr lang="en-US" sz="1800" dirty="0">
                          <a:effectLst/>
                        </a:rPr>
                        <a:t> </a:t>
                      </a:r>
                      <a:r>
                        <a:rPr lang="en-US" sz="1800" dirty="0" err="1">
                          <a:effectLst/>
                        </a:rPr>
                        <a:t>ảnh</a:t>
                      </a:r>
                      <a:endParaRPr lang="en-US" sz="1600" dirty="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a:effectLst/>
                        </a:rPr>
                        <a:t>10 câu</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a:effectLst/>
                        </a:rPr>
                        <a:t>Tương ứng với mỗi bức ảnh, bạn sẽ nghe 4 câu miêu tả về nó. Nhiệm vụ của bạn là phải chọn câu môt tả đúng nhất so với bức ảnh. </a:t>
                      </a:r>
                      <a:endParaRPr lang="en-US" sz="1600">
                        <a:effectLst/>
                        <a:latin typeface="Calibri"/>
                        <a:ea typeface="Calibri"/>
                        <a:cs typeface="Times New Roman"/>
                      </a:endParaRPr>
                    </a:p>
                  </a:txBody>
                  <a:tcPr marL="68580" marR="68580" marT="0" marB="0"/>
                </a:tc>
              </a:tr>
              <a:tr h="1019908">
                <a:tc>
                  <a:txBody>
                    <a:bodyPr/>
                    <a:lstStyle/>
                    <a:p>
                      <a:pPr algn="just">
                        <a:spcBef>
                          <a:spcPts val="600"/>
                        </a:spcBef>
                        <a:spcAft>
                          <a:spcPts val="0"/>
                        </a:spcAft>
                      </a:pPr>
                      <a:r>
                        <a:rPr lang="en-US" sz="1800">
                          <a:effectLst/>
                        </a:rPr>
                        <a:t>Phần 2</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dirty="0" err="1">
                          <a:effectLst/>
                        </a:rPr>
                        <a:t>Hỏi</a:t>
                      </a:r>
                      <a:r>
                        <a:rPr lang="en-US" sz="1800" dirty="0">
                          <a:effectLst/>
                        </a:rPr>
                        <a:t> </a:t>
                      </a:r>
                      <a:r>
                        <a:rPr lang="en-US" sz="1800" dirty="0" err="1">
                          <a:effectLst/>
                        </a:rPr>
                        <a:t>đáp</a:t>
                      </a:r>
                      <a:endParaRPr lang="en-US" sz="1600" dirty="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dirty="0">
                          <a:effectLst/>
                        </a:rPr>
                        <a:t>30 </a:t>
                      </a:r>
                      <a:r>
                        <a:rPr lang="en-US" sz="1800" dirty="0" err="1">
                          <a:effectLst/>
                        </a:rPr>
                        <a:t>câu</a:t>
                      </a:r>
                      <a:endParaRPr lang="en-US" sz="1600" dirty="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dirty="0" err="1">
                          <a:effectLst/>
                        </a:rPr>
                        <a:t>Bạn</a:t>
                      </a:r>
                      <a:r>
                        <a:rPr lang="en-US" sz="1800" dirty="0">
                          <a:effectLst/>
                        </a:rPr>
                        <a:t> </a:t>
                      </a:r>
                      <a:r>
                        <a:rPr lang="en-US" sz="1800" dirty="0" err="1">
                          <a:effectLst/>
                        </a:rPr>
                        <a:t>sẽ</a:t>
                      </a:r>
                      <a:r>
                        <a:rPr lang="en-US" sz="1800" dirty="0">
                          <a:effectLst/>
                        </a:rPr>
                        <a:t> </a:t>
                      </a:r>
                      <a:r>
                        <a:rPr lang="en-US" sz="1800" dirty="0" err="1">
                          <a:effectLst/>
                        </a:rPr>
                        <a:t>nghe</a:t>
                      </a:r>
                      <a:r>
                        <a:rPr lang="en-US" sz="1800" dirty="0">
                          <a:effectLst/>
                        </a:rPr>
                        <a:t> 1 </a:t>
                      </a:r>
                      <a:r>
                        <a:rPr lang="en-US" sz="1800" dirty="0" err="1">
                          <a:effectLst/>
                        </a:rPr>
                        <a:t>câu</a:t>
                      </a:r>
                      <a:r>
                        <a:rPr lang="en-US" sz="1800" dirty="0">
                          <a:effectLst/>
                        </a:rPr>
                        <a:t> </a:t>
                      </a:r>
                      <a:r>
                        <a:rPr lang="en-US" sz="1800" dirty="0" err="1">
                          <a:effectLst/>
                        </a:rPr>
                        <a:t>hỏi</a:t>
                      </a:r>
                      <a:r>
                        <a:rPr lang="en-US" sz="1800" dirty="0">
                          <a:effectLst/>
                        </a:rPr>
                        <a:t> (</a:t>
                      </a:r>
                      <a:r>
                        <a:rPr lang="en-US" sz="1800" dirty="0" err="1">
                          <a:effectLst/>
                        </a:rPr>
                        <a:t>hoặc</a:t>
                      </a:r>
                      <a:r>
                        <a:rPr lang="en-US" sz="1800" dirty="0">
                          <a:effectLst/>
                        </a:rPr>
                        <a:t> 1 </a:t>
                      </a:r>
                      <a:r>
                        <a:rPr lang="en-US" sz="1800" dirty="0" err="1">
                          <a:effectLst/>
                        </a:rPr>
                        <a:t>câu</a:t>
                      </a:r>
                      <a:r>
                        <a:rPr lang="en-US" sz="1800" dirty="0">
                          <a:effectLst/>
                        </a:rPr>
                        <a:t> </a:t>
                      </a:r>
                      <a:r>
                        <a:rPr lang="en-US" sz="1800" dirty="0" err="1">
                          <a:effectLst/>
                        </a:rPr>
                        <a:t>nói</a:t>
                      </a:r>
                      <a:r>
                        <a:rPr lang="en-US" sz="1800" dirty="0">
                          <a:effectLst/>
                        </a:rPr>
                        <a:t>) </a:t>
                      </a:r>
                      <a:r>
                        <a:rPr lang="en-US" sz="1800" dirty="0" err="1">
                          <a:effectLst/>
                        </a:rPr>
                        <a:t>và</a:t>
                      </a:r>
                      <a:r>
                        <a:rPr lang="en-US" sz="1800" dirty="0">
                          <a:effectLst/>
                        </a:rPr>
                        <a:t> 3 </a:t>
                      </a:r>
                      <a:r>
                        <a:rPr lang="en-US" sz="1800" dirty="0" err="1">
                          <a:effectLst/>
                        </a:rPr>
                        <a:t>lựa</a:t>
                      </a:r>
                      <a:r>
                        <a:rPr lang="en-US" sz="1800" dirty="0">
                          <a:effectLst/>
                        </a:rPr>
                        <a:t> chon </a:t>
                      </a:r>
                      <a:r>
                        <a:rPr lang="en-US" sz="1800" dirty="0" err="1">
                          <a:effectLst/>
                        </a:rPr>
                        <a:t>trả</a:t>
                      </a:r>
                      <a:r>
                        <a:rPr lang="en-US" sz="1800" dirty="0">
                          <a:effectLst/>
                        </a:rPr>
                        <a:t> </a:t>
                      </a:r>
                      <a:r>
                        <a:rPr lang="en-US" sz="1800" dirty="0" err="1">
                          <a:effectLst/>
                        </a:rPr>
                        <a:t>lời</a:t>
                      </a:r>
                      <a:r>
                        <a:rPr lang="en-US" sz="1800" dirty="0">
                          <a:effectLst/>
                        </a:rPr>
                        <a:t>. </a:t>
                      </a:r>
                      <a:r>
                        <a:rPr lang="en-US" sz="1800" dirty="0" err="1">
                          <a:effectLst/>
                        </a:rPr>
                        <a:t>Nhiệm</a:t>
                      </a:r>
                      <a:r>
                        <a:rPr lang="en-US" sz="1800" dirty="0">
                          <a:effectLst/>
                        </a:rPr>
                        <a:t> </a:t>
                      </a:r>
                      <a:r>
                        <a:rPr lang="en-US" sz="1800" dirty="0" err="1">
                          <a:effectLst/>
                        </a:rPr>
                        <a:t>vụ</a:t>
                      </a:r>
                      <a:r>
                        <a:rPr lang="en-US" sz="1800" dirty="0">
                          <a:effectLst/>
                        </a:rPr>
                        <a:t> </a:t>
                      </a:r>
                      <a:r>
                        <a:rPr lang="en-US" sz="1800" dirty="0" err="1">
                          <a:effectLst/>
                        </a:rPr>
                        <a:t>của</a:t>
                      </a:r>
                      <a:r>
                        <a:rPr lang="en-US" sz="1800" dirty="0">
                          <a:effectLst/>
                        </a:rPr>
                        <a:t> </a:t>
                      </a:r>
                      <a:r>
                        <a:rPr lang="en-US" sz="1800" dirty="0" err="1">
                          <a:effectLst/>
                        </a:rPr>
                        <a:t>bạn</a:t>
                      </a:r>
                      <a:r>
                        <a:rPr lang="en-US" sz="1800" dirty="0">
                          <a:effectLst/>
                        </a:rPr>
                        <a:t> </a:t>
                      </a:r>
                      <a:r>
                        <a:rPr lang="en-US" sz="1800" dirty="0" err="1">
                          <a:effectLst/>
                        </a:rPr>
                        <a:t>là</a:t>
                      </a:r>
                      <a:r>
                        <a:rPr lang="en-US" sz="1800" dirty="0">
                          <a:effectLst/>
                        </a:rPr>
                        <a:t> </a:t>
                      </a:r>
                      <a:r>
                        <a:rPr lang="en-US" sz="1800" dirty="0" err="1">
                          <a:effectLst/>
                        </a:rPr>
                        <a:t>phải</a:t>
                      </a:r>
                      <a:r>
                        <a:rPr lang="en-US" sz="1800" dirty="0">
                          <a:effectLst/>
                        </a:rPr>
                        <a:t> </a:t>
                      </a:r>
                      <a:r>
                        <a:rPr lang="en-US" sz="1800" dirty="0" err="1">
                          <a:effectLst/>
                        </a:rPr>
                        <a:t>lựa</a:t>
                      </a:r>
                      <a:r>
                        <a:rPr lang="en-US" sz="1800" dirty="0">
                          <a:effectLst/>
                        </a:rPr>
                        <a:t> </a:t>
                      </a:r>
                      <a:r>
                        <a:rPr lang="en-US" sz="1800" dirty="0" err="1">
                          <a:effectLst/>
                        </a:rPr>
                        <a:t>chọn</a:t>
                      </a:r>
                      <a:r>
                        <a:rPr lang="en-US" sz="1800" dirty="0">
                          <a:effectLst/>
                        </a:rPr>
                        <a:t> </a:t>
                      </a:r>
                      <a:r>
                        <a:rPr lang="en-US" sz="1800" dirty="0" err="1">
                          <a:effectLst/>
                        </a:rPr>
                        <a:t>ra</a:t>
                      </a:r>
                      <a:r>
                        <a:rPr lang="en-US" sz="1800" dirty="0">
                          <a:effectLst/>
                        </a:rPr>
                        <a:t> </a:t>
                      </a:r>
                      <a:r>
                        <a:rPr lang="en-US" sz="1800" dirty="0" err="1">
                          <a:effectLst/>
                        </a:rPr>
                        <a:t>câu</a:t>
                      </a:r>
                      <a:r>
                        <a:rPr lang="en-US" sz="1800" dirty="0">
                          <a:effectLst/>
                        </a:rPr>
                        <a:t> </a:t>
                      </a:r>
                      <a:r>
                        <a:rPr lang="en-US" sz="1800" dirty="0" err="1">
                          <a:effectLst/>
                        </a:rPr>
                        <a:t>trả</a:t>
                      </a:r>
                      <a:r>
                        <a:rPr lang="en-US" sz="1800" dirty="0">
                          <a:effectLst/>
                        </a:rPr>
                        <a:t> </a:t>
                      </a:r>
                      <a:r>
                        <a:rPr lang="en-US" sz="1800" dirty="0" err="1">
                          <a:effectLst/>
                        </a:rPr>
                        <a:t>lời</a:t>
                      </a:r>
                      <a:r>
                        <a:rPr lang="en-US" sz="1800" dirty="0">
                          <a:effectLst/>
                        </a:rPr>
                        <a:t> </a:t>
                      </a:r>
                      <a:r>
                        <a:rPr lang="en-US" sz="1800" dirty="0" err="1">
                          <a:effectLst/>
                        </a:rPr>
                        <a:t>đúng</a:t>
                      </a:r>
                      <a:r>
                        <a:rPr lang="en-US" sz="1800" dirty="0">
                          <a:effectLst/>
                        </a:rPr>
                        <a:t> </a:t>
                      </a:r>
                      <a:r>
                        <a:rPr lang="en-US" sz="1800" dirty="0" err="1">
                          <a:effectLst/>
                        </a:rPr>
                        <a:t>nhất</a:t>
                      </a:r>
                      <a:r>
                        <a:rPr lang="en-US" sz="1800" dirty="0">
                          <a:effectLst/>
                        </a:rPr>
                        <a:t> </a:t>
                      </a:r>
                      <a:r>
                        <a:rPr lang="en-US" sz="1800" dirty="0" err="1">
                          <a:effectLst/>
                        </a:rPr>
                        <a:t>trong</a:t>
                      </a:r>
                      <a:r>
                        <a:rPr lang="en-US" sz="1800" dirty="0">
                          <a:effectLst/>
                        </a:rPr>
                        <a:t> </a:t>
                      </a:r>
                      <a:r>
                        <a:rPr lang="en-US" sz="1800" dirty="0" err="1">
                          <a:effectLst/>
                        </a:rPr>
                        <a:t>số</a:t>
                      </a:r>
                      <a:r>
                        <a:rPr lang="en-US" sz="1800" dirty="0">
                          <a:effectLst/>
                        </a:rPr>
                        <a:t> </a:t>
                      </a:r>
                      <a:r>
                        <a:rPr lang="en-US" sz="1800" dirty="0" err="1">
                          <a:effectLst/>
                        </a:rPr>
                        <a:t>các</a:t>
                      </a:r>
                      <a:r>
                        <a:rPr lang="en-US" sz="1800" dirty="0">
                          <a:effectLst/>
                        </a:rPr>
                        <a:t> </a:t>
                      </a:r>
                      <a:r>
                        <a:rPr lang="en-US" sz="1800" dirty="0" err="1">
                          <a:effectLst/>
                        </a:rPr>
                        <a:t>đáp</a:t>
                      </a:r>
                      <a:r>
                        <a:rPr lang="en-US" sz="1800" dirty="0">
                          <a:effectLst/>
                        </a:rPr>
                        <a:t> </a:t>
                      </a:r>
                      <a:r>
                        <a:rPr lang="en-US" sz="1800" dirty="0" err="1">
                          <a:effectLst/>
                        </a:rPr>
                        <a:t>án</a:t>
                      </a:r>
                      <a:r>
                        <a:rPr lang="en-US" sz="1800" dirty="0">
                          <a:effectLst/>
                        </a:rPr>
                        <a:t> A-B-C</a:t>
                      </a:r>
                      <a:endParaRPr lang="en-US" sz="1600" dirty="0">
                        <a:effectLst/>
                        <a:latin typeface="Calibri"/>
                        <a:ea typeface="Calibri"/>
                        <a:cs typeface="Times New Roman"/>
                      </a:endParaRPr>
                    </a:p>
                  </a:txBody>
                  <a:tcPr marL="68580" marR="68580" marT="0" marB="0"/>
                </a:tc>
              </a:tr>
              <a:tr h="1019908">
                <a:tc>
                  <a:txBody>
                    <a:bodyPr/>
                    <a:lstStyle/>
                    <a:p>
                      <a:pPr algn="just">
                        <a:spcBef>
                          <a:spcPts val="600"/>
                        </a:spcBef>
                        <a:spcAft>
                          <a:spcPts val="0"/>
                        </a:spcAft>
                      </a:pPr>
                      <a:r>
                        <a:rPr lang="en-US" sz="1800">
                          <a:effectLst/>
                        </a:rPr>
                        <a:t>Phần 3</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a:effectLst/>
                        </a:rPr>
                        <a:t>Hội thoại ngắn</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a:effectLst/>
                        </a:rPr>
                        <a:t>30 câu</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dirty="0" err="1">
                          <a:effectLst/>
                        </a:rPr>
                        <a:t>Bạn</a:t>
                      </a:r>
                      <a:r>
                        <a:rPr lang="en-US" sz="1800" dirty="0">
                          <a:effectLst/>
                        </a:rPr>
                        <a:t> </a:t>
                      </a:r>
                      <a:r>
                        <a:rPr lang="en-US" sz="1800" dirty="0" err="1">
                          <a:effectLst/>
                        </a:rPr>
                        <a:t>sẽ</a:t>
                      </a:r>
                      <a:r>
                        <a:rPr lang="en-US" sz="1800" dirty="0">
                          <a:effectLst/>
                        </a:rPr>
                        <a:t> </a:t>
                      </a:r>
                      <a:r>
                        <a:rPr lang="en-US" sz="1800" dirty="0" err="1">
                          <a:effectLst/>
                        </a:rPr>
                        <a:t>nghe</a:t>
                      </a:r>
                      <a:r>
                        <a:rPr lang="en-US" sz="1800" dirty="0">
                          <a:effectLst/>
                        </a:rPr>
                        <a:t> 10 </a:t>
                      </a:r>
                      <a:r>
                        <a:rPr lang="en-US" sz="1800" dirty="0" err="1">
                          <a:effectLst/>
                        </a:rPr>
                        <a:t>đoạn</a:t>
                      </a:r>
                      <a:r>
                        <a:rPr lang="en-US" sz="1800" dirty="0">
                          <a:effectLst/>
                        </a:rPr>
                        <a:t> </a:t>
                      </a:r>
                      <a:r>
                        <a:rPr lang="en-US" sz="1800" dirty="0" err="1">
                          <a:effectLst/>
                        </a:rPr>
                        <a:t>hội</a:t>
                      </a:r>
                      <a:r>
                        <a:rPr lang="en-US" sz="1800" dirty="0">
                          <a:effectLst/>
                        </a:rPr>
                        <a:t> </a:t>
                      </a:r>
                      <a:r>
                        <a:rPr lang="en-US" sz="1800" dirty="0" err="1">
                          <a:effectLst/>
                        </a:rPr>
                        <a:t>thoại</a:t>
                      </a:r>
                      <a:r>
                        <a:rPr lang="en-US" sz="1800" dirty="0">
                          <a:effectLst/>
                        </a:rPr>
                        <a:t> </a:t>
                      </a:r>
                      <a:r>
                        <a:rPr lang="en-US" sz="1800" dirty="0" err="1">
                          <a:effectLst/>
                        </a:rPr>
                        <a:t>ngắn</a:t>
                      </a:r>
                      <a:r>
                        <a:rPr lang="en-US" sz="1800" dirty="0">
                          <a:effectLst/>
                        </a:rPr>
                        <a:t>. </a:t>
                      </a:r>
                      <a:r>
                        <a:rPr lang="en-US" sz="1800" dirty="0" err="1">
                          <a:effectLst/>
                        </a:rPr>
                        <a:t>Mỗi</a:t>
                      </a:r>
                      <a:r>
                        <a:rPr lang="en-US" sz="1800" dirty="0">
                          <a:effectLst/>
                        </a:rPr>
                        <a:t> </a:t>
                      </a:r>
                      <a:r>
                        <a:rPr lang="en-US" sz="1800" dirty="0" err="1">
                          <a:effectLst/>
                        </a:rPr>
                        <a:t>đoạn</a:t>
                      </a:r>
                      <a:r>
                        <a:rPr lang="en-US" sz="1800" dirty="0">
                          <a:effectLst/>
                        </a:rPr>
                        <a:t> </a:t>
                      </a:r>
                      <a:r>
                        <a:rPr lang="en-US" sz="1800" dirty="0" err="1">
                          <a:effectLst/>
                        </a:rPr>
                        <a:t>có</a:t>
                      </a:r>
                      <a:r>
                        <a:rPr lang="en-US" sz="1800" dirty="0">
                          <a:effectLst/>
                        </a:rPr>
                        <a:t> 3 </a:t>
                      </a:r>
                      <a:r>
                        <a:rPr lang="en-US" sz="1800" dirty="0" err="1">
                          <a:effectLst/>
                        </a:rPr>
                        <a:t>câu</a:t>
                      </a:r>
                      <a:r>
                        <a:rPr lang="en-US" sz="1800" dirty="0">
                          <a:effectLst/>
                        </a:rPr>
                        <a:t> </a:t>
                      </a:r>
                      <a:r>
                        <a:rPr lang="en-US" sz="1800" dirty="0" err="1">
                          <a:effectLst/>
                        </a:rPr>
                        <a:t>hỏi</a:t>
                      </a:r>
                      <a:r>
                        <a:rPr lang="en-US" sz="1800" dirty="0">
                          <a:effectLst/>
                        </a:rPr>
                        <a:t>. </a:t>
                      </a:r>
                      <a:r>
                        <a:rPr lang="en-US" sz="1800" dirty="0" err="1">
                          <a:effectLst/>
                        </a:rPr>
                        <a:t>Nhiệm</a:t>
                      </a:r>
                      <a:r>
                        <a:rPr lang="en-US" sz="1800" dirty="0">
                          <a:effectLst/>
                        </a:rPr>
                        <a:t> </a:t>
                      </a:r>
                      <a:r>
                        <a:rPr lang="en-US" sz="1800" dirty="0" err="1">
                          <a:effectLst/>
                        </a:rPr>
                        <a:t>vụ</a:t>
                      </a:r>
                      <a:r>
                        <a:rPr lang="en-US" sz="1800" dirty="0">
                          <a:effectLst/>
                        </a:rPr>
                        <a:t> </a:t>
                      </a:r>
                      <a:r>
                        <a:rPr lang="en-US" sz="1800" dirty="0" err="1">
                          <a:effectLst/>
                        </a:rPr>
                        <a:t>của</a:t>
                      </a:r>
                      <a:r>
                        <a:rPr lang="en-US" sz="1800" dirty="0">
                          <a:effectLst/>
                        </a:rPr>
                        <a:t> </a:t>
                      </a:r>
                      <a:r>
                        <a:rPr lang="en-US" sz="1800" dirty="0" err="1">
                          <a:effectLst/>
                        </a:rPr>
                        <a:t>bạn</a:t>
                      </a:r>
                      <a:r>
                        <a:rPr lang="en-US" sz="1800" dirty="0">
                          <a:effectLst/>
                        </a:rPr>
                        <a:t> </a:t>
                      </a:r>
                      <a:r>
                        <a:rPr lang="en-US" sz="1800" dirty="0" err="1">
                          <a:effectLst/>
                        </a:rPr>
                        <a:t>là</a:t>
                      </a:r>
                      <a:r>
                        <a:rPr lang="en-US" sz="1800" dirty="0">
                          <a:effectLst/>
                        </a:rPr>
                        <a:t> </a:t>
                      </a:r>
                      <a:r>
                        <a:rPr lang="en-US" sz="1800" dirty="0" err="1">
                          <a:effectLst/>
                        </a:rPr>
                        <a:t>chọn</a:t>
                      </a:r>
                      <a:r>
                        <a:rPr lang="en-US" sz="1800" dirty="0">
                          <a:effectLst/>
                        </a:rPr>
                        <a:t> </a:t>
                      </a:r>
                      <a:r>
                        <a:rPr lang="en-US" sz="1800" dirty="0" err="1">
                          <a:effectLst/>
                        </a:rPr>
                        <a:t>ra</a:t>
                      </a:r>
                      <a:r>
                        <a:rPr lang="en-US" sz="1800" dirty="0">
                          <a:effectLst/>
                        </a:rPr>
                        <a:t> </a:t>
                      </a:r>
                      <a:r>
                        <a:rPr lang="en-US" sz="1800" dirty="0" err="1">
                          <a:effectLst/>
                        </a:rPr>
                        <a:t>câu</a:t>
                      </a:r>
                      <a:r>
                        <a:rPr lang="en-US" sz="1800" dirty="0">
                          <a:effectLst/>
                        </a:rPr>
                        <a:t> </a:t>
                      </a:r>
                      <a:r>
                        <a:rPr lang="en-US" sz="1800" dirty="0" err="1">
                          <a:effectLst/>
                        </a:rPr>
                        <a:t>trả</a:t>
                      </a:r>
                      <a:r>
                        <a:rPr lang="en-US" sz="1800" dirty="0">
                          <a:effectLst/>
                        </a:rPr>
                        <a:t> </a:t>
                      </a:r>
                      <a:r>
                        <a:rPr lang="en-US" sz="1800" dirty="0" err="1">
                          <a:effectLst/>
                        </a:rPr>
                        <a:t>lời</a:t>
                      </a:r>
                      <a:r>
                        <a:rPr lang="en-US" sz="1800" dirty="0">
                          <a:effectLst/>
                        </a:rPr>
                        <a:t> </a:t>
                      </a:r>
                      <a:r>
                        <a:rPr lang="en-US" sz="1800" dirty="0" err="1">
                          <a:effectLst/>
                        </a:rPr>
                        <a:t>đúng</a:t>
                      </a:r>
                      <a:r>
                        <a:rPr lang="en-US" sz="1800" dirty="0">
                          <a:effectLst/>
                        </a:rPr>
                        <a:t> </a:t>
                      </a:r>
                      <a:r>
                        <a:rPr lang="en-US" sz="1800" dirty="0" err="1">
                          <a:effectLst/>
                        </a:rPr>
                        <a:t>nhất</a:t>
                      </a:r>
                      <a:r>
                        <a:rPr lang="en-US" sz="1800" dirty="0">
                          <a:effectLst/>
                        </a:rPr>
                        <a:t> </a:t>
                      </a:r>
                      <a:r>
                        <a:rPr lang="en-US" sz="1800" dirty="0" err="1">
                          <a:effectLst/>
                        </a:rPr>
                        <a:t>trong</a:t>
                      </a:r>
                      <a:r>
                        <a:rPr lang="en-US" sz="1800" dirty="0">
                          <a:effectLst/>
                        </a:rPr>
                        <a:t> 4 </a:t>
                      </a:r>
                      <a:r>
                        <a:rPr lang="en-US" sz="1800" dirty="0" err="1">
                          <a:effectLst/>
                        </a:rPr>
                        <a:t>đáp</a:t>
                      </a:r>
                      <a:r>
                        <a:rPr lang="en-US" sz="1800" dirty="0">
                          <a:effectLst/>
                        </a:rPr>
                        <a:t> </a:t>
                      </a:r>
                      <a:r>
                        <a:rPr lang="en-US" sz="1800" dirty="0" err="1">
                          <a:effectLst/>
                        </a:rPr>
                        <a:t>án</a:t>
                      </a:r>
                      <a:r>
                        <a:rPr lang="en-US" sz="1800" dirty="0">
                          <a:effectLst/>
                        </a:rPr>
                        <a:t> </a:t>
                      </a:r>
                      <a:r>
                        <a:rPr lang="en-US" sz="1800" dirty="0" err="1">
                          <a:effectLst/>
                        </a:rPr>
                        <a:t>của</a:t>
                      </a:r>
                      <a:r>
                        <a:rPr lang="en-US" sz="1800" dirty="0">
                          <a:effectLst/>
                        </a:rPr>
                        <a:t> </a:t>
                      </a:r>
                      <a:r>
                        <a:rPr lang="en-US" sz="1800" dirty="0" err="1">
                          <a:effectLst/>
                        </a:rPr>
                        <a:t>đề</a:t>
                      </a:r>
                      <a:r>
                        <a:rPr lang="en-US" sz="1800" dirty="0">
                          <a:effectLst/>
                        </a:rPr>
                        <a:t> </a:t>
                      </a:r>
                      <a:r>
                        <a:rPr lang="en-US" sz="1800" dirty="0" err="1">
                          <a:effectLst/>
                        </a:rPr>
                        <a:t>thi</a:t>
                      </a:r>
                      <a:endParaRPr lang="en-US" sz="1600" dirty="0">
                        <a:effectLst/>
                        <a:latin typeface="Calibri"/>
                        <a:ea typeface="Calibri"/>
                        <a:cs typeface="Times New Roman"/>
                      </a:endParaRPr>
                    </a:p>
                  </a:txBody>
                  <a:tcPr marL="68580" marR="68580" marT="0" marB="0"/>
                </a:tc>
              </a:tr>
              <a:tr h="1019908">
                <a:tc>
                  <a:txBody>
                    <a:bodyPr/>
                    <a:lstStyle/>
                    <a:p>
                      <a:pPr algn="just">
                        <a:spcBef>
                          <a:spcPts val="600"/>
                        </a:spcBef>
                        <a:spcAft>
                          <a:spcPts val="0"/>
                        </a:spcAft>
                      </a:pPr>
                      <a:r>
                        <a:rPr lang="en-US" sz="1800">
                          <a:effectLst/>
                        </a:rPr>
                        <a:t>Phần 4</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1800">
                          <a:effectLst/>
                        </a:rPr>
                        <a:t>Đoạn thông tin ngắn</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a:effectLst/>
                        </a:rPr>
                        <a:t>30 câu</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1800" dirty="0" err="1">
                          <a:effectLst/>
                        </a:rPr>
                        <a:t>Bạn</a:t>
                      </a:r>
                      <a:r>
                        <a:rPr lang="en-US" sz="1800" dirty="0">
                          <a:effectLst/>
                        </a:rPr>
                        <a:t> </a:t>
                      </a:r>
                      <a:r>
                        <a:rPr lang="en-US" sz="1800" dirty="0" err="1">
                          <a:effectLst/>
                        </a:rPr>
                        <a:t>sẽ</a:t>
                      </a:r>
                      <a:r>
                        <a:rPr lang="en-US" sz="1800" dirty="0">
                          <a:effectLst/>
                        </a:rPr>
                        <a:t> </a:t>
                      </a:r>
                      <a:r>
                        <a:rPr lang="en-US" sz="1800" dirty="0" err="1">
                          <a:effectLst/>
                        </a:rPr>
                        <a:t>nghe</a:t>
                      </a:r>
                      <a:r>
                        <a:rPr lang="en-US" sz="1800" dirty="0">
                          <a:effectLst/>
                        </a:rPr>
                        <a:t> 10 </a:t>
                      </a:r>
                      <a:r>
                        <a:rPr lang="en-US" sz="1800" dirty="0" err="1">
                          <a:effectLst/>
                        </a:rPr>
                        <a:t>đoạn</a:t>
                      </a:r>
                      <a:r>
                        <a:rPr lang="en-US" sz="1800" dirty="0">
                          <a:effectLst/>
                        </a:rPr>
                        <a:t> </a:t>
                      </a:r>
                      <a:r>
                        <a:rPr lang="en-US" sz="1800" dirty="0" err="1">
                          <a:effectLst/>
                        </a:rPr>
                        <a:t>thông</a:t>
                      </a:r>
                      <a:r>
                        <a:rPr lang="en-US" sz="1800" dirty="0">
                          <a:effectLst/>
                        </a:rPr>
                        <a:t> tin </a:t>
                      </a:r>
                      <a:r>
                        <a:rPr lang="en-US" sz="1800" dirty="0" err="1">
                          <a:effectLst/>
                        </a:rPr>
                        <a:t>ngắn</a:t>
                      </a:r>
                      <a:r>
                        <a:rPr lang="en-US" sz="1800" dirty="0">
                          <a:effectLst/>
                        </a:rPr>
                        <a:t>. </a:t>
                      </a:r>
                      <a:r>
                        <a:rPr lang="en-US" sz="1800" dirty="0" err="1">
                          <a:effectLst/>
                        </a:rPr>
                        <a:t>Mỗi</a:t>
                      </a:r>
                      <a:r>
                        <a:rPr lang="en-US" sz="1800" dirty="0">
                          <a:effectLst/>
                        </a:rPr>
                        <a:t> </a:t>
                      </a:r>
                      <a:r>
                        <a:rPr lang="en-US" sz="1800" dirty="0" err="1">
                          <a:effectLst/>
                        </a:rPr>
                        <a:t>đoạn</a:t>
                      </a:r>
                      <a:r>
                        <a:rPr lang="en-US" sz="1800" dirty="0">
                          <a:effectLst/>
                        </a:rPr>
                        <a:t> </a:t>
                      </a:r>
                      <a:r>
                        <a:rPr lang="en-US" sz="1800" dirty="0" err="1">
                          <a:effectLst/>
                        </a:rPr>
                        <a:t>có</a:t>
                      </a:r>
                      <a:r>
                        <a:rPr lang="en-US" sz="1800" dirty="0">
                          <a:effectLst/>
                        </a:rPr>
                        <a:t> 03 </a:t>
                      </a:r>
                      <a:r>
                        <a:rPr lang="en-US" sz="1800" dirty="0" err="1">
                          <a:effectLst/>
                        </a:rPr>
                        <a:t>câu</a:t>
                      </a:r>
                      <a:r>
                        <a:rPr lang="en-US" sz="1800" dirty="0">
                          <a:effectLst/>
                        </a:rPr>
                        <a:t> </a:t>
                      </a:r>
                      <a:r>
                        <a:rPr lang="en-US" sz="1800" dirty="0" err="1">
                          <a:effectLst/>
                        </a:rPr>
                        <a:t>hỏi</a:t>
                      </a:r>
                      <a:r>
                        <a:rPr lang="en-US" sz="1800" dirty="0">
                          <a:effectLst/>
                        </a:rPr>
                        <a:t>. </a:t>
                      </a:r>
                      <a:r>
                        <a:rPr lang="en-US" sz="1800" dirty="0" err="1">
                          <a:effectLst/>
                        </a:rPr>
                        <a:t>Nhiệm</a:t>
                      </a:r>
                      <a:r>
                        <a:rPr lang="en-US" sz="1800" dirty="0">
                          <a:effectLst/>
                        </a:rPr>
                        <a:t> </a:t>
                      </a:r>
                      <a:r>
                        <a:rPr lang="en-US" sz="1800" dirty="0" err="1">
                          <a:effectLst/>
                        </a:rPr>
                        <a:t>vụ</a:t>
                      </a:r>
                      <a:r>
                        <a:rPr lang="en-US" sz="1800" dirty="0">
                          <a:effectLst/>
                        </a:rPr>
                        <a:t> </a:t>
                      </a:r>
                      <a:r>
                        <a:rPr lang="en-US" sz="1800" dirty="0" err="1">
                          <a:effectLst/>
                        </a:rPr>
                        <a:t>của</a:t>
                      </a:r>
                      <a:r>
                        <a:rPr lang="en-US" sz="1800" dirty="0">
                          <a:effectLst/>
                        </a:rPr>
                        <a:t> </a:t>
                      </a:r>
                      <a:r>
                        <a:rPr lang="en-US" sz="1800" dirty="0" err="1">
                          <a:effectLst/>
                        </a:rPr>
                        <a:t>bạn</a:t>
                      </a:r>
                      <a:r>
                        <a:rPr lang="en-US" sz="1800" dirty="0">
                          <a:effectLst/>
                        </a:rPr>
                        <a:t> </a:t>
                      </a:r>
                      <a:r>
                        <a:rPr lang="en-US" sz="1800" dirty="0" err="1">
                          <a:effectLst/>
                        </a:rPr>
                        <a:t>là</a:t>
                      </a:r>
                      <a:r>
                        <a:rPr lang="en-US" sz="1800" dirty="0">
                          <a:effectLst/>
                        </a:rPr>
                        <a:t> </a:t>
                      </a:r>
                      <a:r>
                        <a:rPr lang="en-US" sz="1800" dirty="0" err="1">
                          <a:effectLst/>
                        </a:rPr>
                        <a:t>chọn</a:t>
                      </a:r>
                      <a:r>
                        <a:rPr lang="en-US" sz="1800" dirty="0">
                          <a:effectLst/>
                        </a:rPr>
                        <a:t> </a:t>
                      </a:r>
                      <a:r>
                        <a:rPr lang="en-US" sz="1800" dirty="0" err="1">
                          <a:effectLst/>
                        </a:rPr>
                        <a:t>ra</a:t>
                      </a:r>
                      <a:r>
                        <a:rPr lang="en-US" sz="1800" dirty="0">
                          <a:effectLst/>
                        </a:rPr>
                        <a:t> </a:t>
                      </a:r>
                      <a:r>
                        <a:rPr lang="en-US" sz="1800" dirty="0" err="1">
                          <a:effectLst/>
                        </a:rPr>
                        <a:t>câu</a:t>
                      </a:r>
                      <a:r>
                        <a:rPr lang="en-US" sz="1800" dirty="0">
                          <a:effectLst/>
                        </a:rPr>
                        <a:t> </a:t>
                      </a:r>
                      <a:r>
                        <a:rPr lang="en-US" sz="1800" dirty="0" err="1">
                          <a:effectLst/>
                        </a:rPr>
                        <a:t>trả</a:t>
                      </a:r>
                      <a:r>
                        <a:rPr lang="en-US" sz="1800" dirty="0">
                          <a:effectLst/>
                        </a:rPr>
                        <a:t> </a:t>
                      </a:r>
                      <a:r>
                        <a:rPr lang="en-US" sz="1800" dirty="0" err="1">
                          <a:effectLst/>
                        </a:rPr>
                        <a:t>lời</a:t>
                      </a:r>
                      <a:r>
                        <a:rPr lang="en-US" sz="1800" dirty="0">
                          <a:effectLst/>
                        </a:rPr>
                        <a:t> </a:t>
                      </a:r>
                      <a:r>
                        <a:rPr lang="en-US" sz="1800" dirty="0" err="1">
                          <a:effectLst/>
                        </a:rPr>
                        <a:t>đúng</a:t>
                      </a:r>
                      <a:r>
                        <a:rPr lang="en-US" sz="1800" dirty="0">
                          <a:effectLst/>
                        </a:rPr>
                        <a:t> </a:t>
                      </a:r>
                      <a:r>
                        <a:rPr lang="en-US" sz="1800" dirty="0" err="1">
                          <a:effectLst/>
                        </a:rPr>
                        <a:t>nhất</a:t>
                      </a:r>
                      <a:r>
                        <a:rPr lang="en-US" sz="1800" dirty="0">
                          <a:effectLst/>
                        </a:rPr>
                        <a:t> </a:t>
                      </a:r>
                      <a:r>
                        <a:rPr lang="en-US" sz="1800" dirty="0" err="1">
                          <a:effectLst/>
                        </a:rPr>
                        <a:t>trong</a:t>
                      </a:r>
                      <a:r>
                        <a:rPr lang="en-US" sz="1800" dirty="0">
                          <a:effectLst/>
                        </a:rPr>
                        <a:t> </a:t>
                      </a:r>
                      <a:r>
                        <a:rPr lang="en-US" sz="1800" dirty="0" err="1">
                          <a:effectLst/>
                        </a:rPr>
                        <a:t>số</a:t>
                      </a:r>
                      <a:r>
                        <a:rPr lang="en-US" sz="1800" dirty="0">
                          <a:effectLst/>
                        </a:rPr>
                        <a:t> 04 </a:t>
                      </a:r>
                      <a:r>
                        <a:rPr lang="en-US" sz="1800" dirty="0" err="1">
                          <a:effectLst/>
                        </a:rPr>
                        <a:t>đáp</a:t>
                      </a:r>
                      <a:r>
                        <a:rPr lang="en-US" sz="1800" dirty="0">
                          <a:effectLst/>
                        </a:rPr>
                        <a:t> </a:t>
                      </a:r>
                      <a:r>
                        <a:rPr lang="en-US" sz="1800" dirty="0" err="1">
                          <a:effectLst/>
                        </a:rPr>
                        <a:t>án</a:t>
                      </a:r>
                      <a:r>
                        <a:rPr lang="en-US" sz="1800" dirty="0">
                          <a:effectLst/>
                        </a:rPr>
                        <a:t> </a:t>
                      </a:r>
                      <a:r>
                        <a:rPr lang="en-US" sz="1800" dirty="0" err="1">
                          <a:effectLst/>
                        </a:rPr>
                        <a:t>được</a:t>
                      </a:r>
                      <a:r>
                        <a:rPr lang="en-US" sz="1800" dirty="0">
                          <a:effectLst/>
                        </a:rPr>
                        <a:t> </a:t>
                      </a:r>
                      <a:r>
                        <a:rPr lang="en-US" sz="1800" dirty="0" err="1">
                          <a:effectLst/>
                        </a:rPr>
                        <a:t>cung</a:t>
                      </a:r>
                      <a:r>
                        <a:rPr lang="en-US" sz="1800" dirty="0">
                          <a:effectLst/>
                        </a:rPr>
                        <a:t> </a:t>
                      </a:r>
                      <a:r>
                        <a:rPr lang="en-US" sz="1800" dirty="0" err="1">
                          <a:effectLst/>
                        </a:rPr>
                        <a:t>cấp</a:t>
                      </a:r>
                      <a:r>
                        <a:rPr lang="en-US" sz="1800" dirty="0">
                          <a:effectLst/>
                        </a:rPr>
                        <a:t>.</a:t>
                      </a:r>
                      <a:endParaRPr lang="en-US" sz="1600" dirty="0">
                        <a:effectLst/>
                        <a:latin typeface="Calibri"/>
                        <a:ea typeface="Calibri"/>
                        <a:cs typeface="Times New Roman"/>
                      </a:endParaRPr>
                    </a:p>
                  </a:txBody>
                  <a:tcPr marL="68580" marR="68580" marT="0" marB="0"/>
                </a:tc>
              </a:tr>
            </a:tbl>
          </a:graphicData>
        </a:graphic>
      </p:graphicFrame>
      <p:sp>
        <p:nvSpPr>
          <p:cNvPr id="4" name="TextBox 3"/>
          <p:cNvSpPr txBox="1"/>
          <p:nvPr/>
        </p:nvSpPr>
        <p:spPr>
          <a:xfrm>
            <a:off x="914400" y="838200"/>
            <a:ext cx="6934200" cy="523220"/>
          </a:xfrm>
          <a:prstGeom prst="rect">
            <a:avLst/>
          </a:prstGeom>
          <a:noFill/>
        </p:spPr>
        <p:txBody>
          <a:bodyPr wrap="square" rtlCol="0">
            <a:spAutoFit/>
          </a:bodyPr>
          <a:lstStyle/>
          <a:p>
            <a:pPr algn="ctr"/>
            <a:r>
              <a:rPr lang="en-US" sz="2800" dirty="0" err="1" smtClean="0"/>
              <a:t>Phần</a:t>
            </a:r>
            <a:r>
              <a:rPr lang="en-US" sz="2800" dirty="0" smtClean="0"/>
              <a:t> Listening</a:t>
            </a:r>
            <a:endParaRPr lang="en-US" sz="2800" dirty="0"/>
          </a:p>
        </p:txBody>
      </p:sp>
    </p:spTree>
    <p:extLst>
      <p:ext uri="{BB962C8B-B14F-4D97-AF65-F5344CB8AC3E}">
        <p14:creationId xmlns:p14="http://schemas.microsoft.com/office/powerpoint/2010/main" val="5961761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dirty="0" smtClean="0">
                <a:latin typeface="Arial" panose="020B0604020202020204" pitchFamily="34" charset="0"/>
                <a:cs typeface="Arial" panose="020B0604020202020204" pitchFamily="34" charset="0"/>
              </a:rPr>
              <a:t>2.7. GIỚI THIỆU CẤU TRÚC BÀI THI TOEIC</a:t>
            </a: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914400" y="838200"/>
            <a:ext cx="6934200" cy="523220"/>
          </a:xfrm>
          <a:prstGeom prst="rect">
            <a:avLst/>
          </a:prstGeom>
          <a:noFill/>
        </p:spPr>
        <p:txBody>
          <a:bodyPr wrap="square" rtlCol="0">
            <a:spAutoFit/>
          </a:bodyPr>
          <a:lstStyle/>
          <a:p>
            <a:pPr algn="ctr"/>
            <a:r>
              <a:rPr lang="en-US" sz="2800" dirty="0" err="1" smtClean="0"/>
              <a:t>Phần</a:t>
            </a:r>
            <a:r>
              <a:rPr lang="en-US" sz="2800" dirty="0" smtClean="0"/>
              <a:t> Reading</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3187256677"/>
              </p:ext>
            </p:extLst>
          </p:nvPr>
        </p:nvGraphicFramePr>
        <p:xfrm>
          <a:off x="533400" y="1524001"/>
          <a:ext cx="8077200" cy="4929426"/>
        </p:xfrm>
        <a:graphic>
          <a:graphicData uri="http://schemas.openxmlformats.org/drawingml/2006/table">
            <a:tbl>
              <a:tblPr firstRow="1" firstCol="1" bandRow="1">
                <a:tableStyleId>{5C22544A-7EE6-4342-B048-85BDC9FD1C3A}</a:tableStyleId>
              </a:tblPr>
              <a:tblGrid>
                <a:gridCol w="1304521"/>
                <a:gridCol w="1304521"/>
                <a:gridCol w="2734079"/>
                <a:gridCol w="2734079"/>
              </a:tblGrid>
              <a:tr h="680164">
                <a:tc>
                  <a:txBody>
                    <a:bodyPr/>
                    <a:lstStyle/>
                    <a:p>
                      <a:pPr algn="ctr" fontAlgn="base">
                        <a:lnSpc>
                          <a:spcPts val="1650"/>
                        </a:lnSpc>
                        <a:spcBef>
                          <a:spcPts val="600"/>
                        </a:spcBef>
                        <a:spcAft>
                          <a:spcPts val="0"/>
                        </a:spcAft>
                      </a:pPr>
                      <a:r>
                        <a:rPr lang="en-US" sz="1800">
                          <a:effectLst/>
                        </a:rPr>
                        <a:t>Phần B</a:t>
                      </a:r>
                      <a:endParaRPr lang="en-US" sz="1600">
                        <a:effectLst/>
                        <a:latin typeface="Calibri"/>
                        <a:ea typeface="Calibri"/>
                        <a:cs typeface="Times New Roman"/>
                      </a:endParaRPr>
                    </a:p>
                  </a:txBody>
                  <a:tcPr marL="142875" marR="142875" marT="66675" marB="66675" anchor="b"/>
                </a:tc>
                <a:tc>
                  <a:txBody>
                    <a:bodyPr/>
                    <a:lstStyle/>
                    <a:p>
                      <a:pPr algn="ctr" fontAlgn="base">
                        <a:lnSpc>
                          <a:spcPts val="1650"/>
                        </a:lnSpc>
                        <a:spcBef>
                          <a:spcPts val="600"/>
                        </a:spcBef>
                        <a:spcAft>
                          <a:spcPts val="0"/>
                        </a:spcAft>
                      </a:pPr>
                      <a:r>
                        <a:rPr lang="en-US" sz="1800">
                          <a:effectLst/>
                        </a:rPr>
                        <a:t>Nội dung thi</a:t>
                      </a:r>
                      <a:endParaRPr lang="en-US" sz="1600">
                        <a:effectLst/>
                        <a:latin typeface="Calibri"/>
                        <a:ea typeface="Calibri"/>
                        <a:cs typeface="Times New Roman"/>
                      </a:endParaRPr>
                    </a:p>
                  </a:txBody>
                  <a:tcPr marL="142875" marR="142875" marT="66675" marB="66675" anchor="b"/>
                </a:tc>
                <a:tc>
                  <a:txBody>
                    <a:bodyPr/>
                    <a:lstStyle/>
                    <a:p>
                      <a:pPr algn="ctr" fontAlgn="base">
                        <a:lnSpc>
                          <a:spcPts val="1650"/>
                        </a:lnSpc>
                        <a:spcBef>
                          <a:spcPts val="600"/>
                        </a:spcBef>
                        <a:spcAft>
                          <a:spcPts val="0"/>
                        </a:spcAft>
                      </a:pPr>
                      <a:r>
                        <a:rPr lang="en-US" sz="1800">
                          <a:effectLst/>
                        </a:rPr>
                        <a:t>Số câu</a:t>
                      </a:r>
                      <a:endParaRPr lang="en-US" sz="1600">
                        <a:effectLst/>
                        <a:latin typeface="Calibri"/>
                        <a:ea typeface="Calibri"/>
                        <a:cs typeface="Times New Roman"/>
                      </a:endParaRPr>
                    </a:p>
                  </a:txBody>
                  <a:tcPr marL="142875" marR="142875" marT="66675" marB="66675" anchor="b"/>
                </a:tc>
                <a:tc>
                  <a:txBody>
                    <a:bodyPr/>
                    <a:lstStyle/>
                    <a:p>
                      <a:pPr algn="ctr" fontAlgn="base">
                        <a:lnSpc>
                          <a:spcPts val="1650"/>
                        </a:lnSpc>
                        <a:spcBef>
                          <a:spcPts val="600"/>
                        </a:spcBef>
                        <a:spcAft>
                          <a:spcPts val="0"/>
                        </a:spcAft>
                      </a:pPr>
                      <a:r>
                        <a:rPr lang="en-US" sz="1800">
                          <a:effectLst/>
                        </a:rPr>
                        <a:t>Chi tiết</a:t>
                      </a:r>
                      <a:endParaRPr lang="en-US" sz="1600">
                        <a:effectLst/>
                        <a:latin typeface="Calibri"/>
                        <a:ea typeface="Calibri"/>
                        <a:cs typeface="Times New Roman"/>
                      </a:endParaRPr>
                    </a:p>
                  </a:txBody>
                  <a:tcPr marL="142875" marR="142875" marT="66675" marB="66675" anchor="b"/>
                </a:tc>
              </a:tr>
              <a:tr h="680164">
                <a:tc>
                  <a:txBody>
                    <a:bodyPr/>
                    <a:lstStyle/>
                    <a:p>
                      <a:pPr algn="ctr" fontAlgn="base">
                        <a:lnSpc>
                          <a:spcPts val="1650"/>
                        </a:lnSpc>
                        <a:spcBef>
                          <a:spcPts val="600"/>
                        </a:spcBef>
                        <a:spcAft>
                          <a:spcPts val="0"/>
                        </a:spcAft>
                      </a:pPr>
                      <a:r>
                        <a:rPr lang="en-US" sz="1800">
                          <a:effectLst/>
                        </a:rPr>
                        <a:t>Phần 5</a:t>
                      </a:r>
                      <a:endParaRPr lang="en-US" sz="1600">
                        <a:effectLst/>
                        <a:latin typeface="Calibri"/>
                        <a:ea typeface="Calibri"/>
                        <a:cs typeface="Times New Roman"/>
                      </a:endParaRPr>
                    </a:p>
                  </a:txBody>
                  <a:tcPr marL="142875" marR="142875" marT="66675" marB="66675" anchor="ctr"/>
                </a:tc>
                <a:tc>
                  <a:txBody>
                    <a:bodyPr/>
                    <a:lstStyle/>
                    <a:p>
                      <a:pPr algn="ctr">
                        <a:lnSpc>
                          <a:spcPts val="1650"/>
                        </a:lnSpc>
                        <a:spcBef>
                          <a:spcPts val="600"/>
                        </a:spcBef>
                        <a:spcAft>
                          <a:spcPts val="0"/>
                        </a:spcAft>
                      </a:pPr>
                      <a:r>
                        <a:rPr lang="en-US" sz="1800">
                          <a:effectLst/>
                        </a:rPr>
                        <a:t>Hoàn thành câu</a:t>
                      </a:r>
                      <a:endParaRPr lang="en-US" sz="1600">
                        <a:effectLst/>
                        <a:latin typeface="Calibri"/>
                        <a:ea typeface="Calibri"/>
                        <a:cs typeface="Times New Roman"/>
                      </a:endParaRPr>
                    </a:p>
                  </a:txBody>
                  <a:tcPr marL="142875" marR="142875" marT="66675" marB="66675" anchor="ctr"/>
                </a:tc>
                <a:tc>
                  <a:txBody>
                    <a:bodyPr/>
                    <a:lstStyle/>
                    <a:p>
                      <a:pPr algn="ctr" fontAlgn="base">
                        <a:lnSpc>
                          <a:spcPts val="1650"/>
                        </a:lnSpc>
                        <a:spcBef>
                          <a:spcPts val="600"/>
                        </a:spcBef>
                        <a:spcAft>
                          <a:spcPts val="0"/>
                        </a:spcAft>
                      </a:pPr>
                      <a:r>
                        <a:rPr lang="en-US" sz="1800">
                          <a:effectLst/>
                        </a:rPr>
                        <a:t>40 câu</a:t>
                      </a:r>
                      <a:endParaRPr lang="en-US" sz="1600">
                        <a:effectLst/>
                        <a:latin typeface="Calibri"/>
                        <a:ea typeface="Calibri"/>
                        <a:cs typeface="Times New Roman"/>
                      </a:endParaRPr>
                    </a:p>
                  </a:txBody>
                  <a:tcPr marL="142875" marR="142875" marT="66675" marB="66675" anchor="ctr"/>
                </a:tc>
                <a:tc>
                  <a:txBody>
                    <a:bodyPr/>
                    <a:lstStyle/>
                    <a:p>
                      <a:pPr algn="l">
                        <a:lnSpc>
                          <a:spcPts val="1650"/>
                        </a:lnSpc>
                        <a:spcBef>
                          <a:spcPts val="600"/>
                        </a:spcBef>
                        <a:spcAft>
                          <a:spcPts val="0"/>
                        </a:spcAft>
                      </a:pPr>
                      <a:r>
                        <a:rPr lang="en-US" sz="1800">
                          <a:effectLst/>
                        </a:rPr>
                        <a:t>Bạn cần phải chọn từ đúng nhất để hoàn thành câu.</a:t>
                      </a:r>
                      <a:endParaRPr lang="en-US" sz="1600">
                        <a:effectLst/>
                        <a:latin typeface="Calibri"/>
                        <a:ea typeface="Calibri"/>
                        <a:cs typeface="Times New Roman"/>
                      </a:endParaRPr>
                    </a:p>
                  </a:txBody>
                  <a:tcPr marL="142875" marR="142875" marT="66675" marB="66675" anchor="b"/>
                </a:tc>
              </a:tr>
              <a:tr h="1474312">
                <a:tc>
                  <a:txBody>
                    <a:bodyPr/>
                    <a:lstStyle/>
                    <a:p>
                      <a:pPr algn="ctr" fontAlgn="base">
                        <a:lnSpc>
                          <a:spcPts val="1650"/>
                        </a:lnSpc>
                        <a:spcBef>
                          <a:spcPts val="600"/>
                        </a:spcBef>
                        <a:spcAft>
                          <a:spcPts val="0"/>
                        </a:spcAft>
                      </a:pPr>
                      <a:r>
                        <a:rPr lang="en-US" sz="1800">
                          <a:effectLst/>
                        </a:rPr>
                        <a:t>Phần 6</a:t>
                      </a:r>
                      <a:endParaRPr lang="en-US" sz="1600">
                        <a:effectLst/>
                        <a:latin typeface="Calibri"/>
                        <a:ea typeface="Calibri"/>
                        <a:cs typeface="Times New Roman"/>
                      </a:endParaRPr>
                    </a:p>
                  </a:txBody>
                  <a:tcPr marL="142875" marR="142875" marT="66675" marB="66675" anchor="ctr"/>
                </a:tc>
                <a:tc>
                  <a:txBody>
                    <a:bodyPr/>
                    <a:lstStyle/>
                    <a:p>
                      <a:pPr algn="ctr">
                        <a:lnSpc>
                          <a:spcPts val="1650"/>
                        </a:lnSpc>
                        <a:spcBef>
                          <a:spcPts val="600"/>
                        </a:spcBef>
                        <a:spcAft>
                          <a:spcPts val="0"/>
                        </a:spcAft>
                      </a:pPr>
                      <a:r>
                        <a:rPr lang="en-US" sz="1800">
                          <a:effectLst/>
                        </a:rPr>
                        <a:t>Hoàn thành đoạn văn</a:t>
                      </a:r>
                      <a:endParaRPr lang="en-US" sz="1600">
                        <a:effectLst/>
                        <a:latin typeface="Calibri"/>
                        <a:ea typeface="Calibri"/>
                        <a:cs typeface="Times New Roman"/>
                      </a:endParaRPr>
                    </a:p>
                  </a:txBody>
                  <a:tcPr marL="142875" marR="142875" marT="66675" marB="66675" anchor="ctr"/>
                </a:tc>
                <a:tc>
                  <a:txBody>
                    <a:bodyPr/>
                    <a:lstStyle/>
                    <a:p>
                      <a:pPr algn="ctr" fontAlgn="base">
                        <a:lnSpc>
                          <a:spcPts val="1650"/>
                        </a:lnSpc>
                        <a:spcBef>
                          <a:spcPts val="600"/>
                        </a:spcBef>
                        <a:spcAft>
                          <a:spcPts val="0"/>
                        </a:spcAft>
                      </a:pPr>
                      <a:r>
                        <a:rPr lang="en-US" sz="1800">
                          <a:effectLst/>
                        </a:rPr>
                        <a:t>12 câu</a:t>
                      </a:r>
                      <a:endParaRPr lang="en-US" sz="1600">
                        <a:effectLst/>
                        <a:latin typeface="Calibri"/>
                        <a:ea typeface="Calibri"/>
                        <a:cs typeface="Times New Roman"/>
                      </a:endParaRPr>
                    </a:p>
                  </a:txBody>
                  <a:tcPr marL="142875" marR="142875" marT="66675" marB="66675" anchor="ctr"/>
                </a:tc>
                <a:tc>
                  <a:txBody>
                    <a:bodyPr/>
                    <a:lstStyle/>
                    <a:p>
                      <a:pPr algn="l">
                        <a:lnSpc>
                          <a:spcPts val="1650"/>
                        </a:lnSpc>
                        <a:spcBef>
                          <a:spcPts val="600"/>
                        </a:spcBef>
                        <a:spcAft>
                          <a:spcPts val="0"/>
                        </a:spcAft>
                      </a:pPr>
                      <a:r>
                        <a:rPr lang="en-US" sz="1800">
                          <a:effectLst/>
                        </a:rPr>
                        <a:t>Mỗi đoạn văn có 03 chỗ trống. Bạn phải điền từ thích hợp còn thiếu vào mỗi chỗ trống trong đoạn văn đó.</a:t>
                      </a:r>
                      <a:endParaRPr lang="en-US" sz="1600">
                        <a:effectLst/>
                        <a:latin typeface="Calibri"/>
                        <a:ea typeface="Calibri"/>
                        <a:cs typeface="Times New Roman"/>
                      </a:endParaRPr>
                    </a:p>
                  </a:txBody>
                  <a:tcPr marL="142875" marR="142875" marT="66675" marB="66675" anchor="b"/>
                </a:tc>
              </a:tr>
              <a:tr h="944880">
                <a:tc rowSpan="2">
                  <a:txBody>
                    <a:bodyPr/>
                    <a:lstStyle/>
                    <a:p>
                      <a:pPr algn="ctr" fontAlgn="base">
                        <a:lnSpc>
                          <a:spcPts val="1650"/>
                        </a:lnSpc>
                        <a:spcBef>
                          <a:spcPts val="600"/>
                        </a:spcBef>
                        <a:spcAft>
                          <a:spcPts val="0"/>
                        </a:spcAft>
                      </a:pPr>
                      <a:r>
                        <a:rPr lang="en-US" sz="1800" dirty="0" err="1">
                          <a:effectLst/>
                        </a:rPr>
                        <a:t>Phần</a:t>
                      </a:r>
                      <a:r>
                        <a:rPr lang="en-US" sz="1800" dirty="0">
                          <a:effectLst/>
                        </a:rPr>
                        <a:t> 7</a:t>
                      </a:r>
                      <a:endParaRPr lang="en-US" sz="1600" dirty="0">
                        <a:effectLst/>
                        <a:latin typeface="Calibri"/>
                        <a:ea typeface="Calibri"/>
                        <a:cs typeface="Times New Roman"/>
                      </a:endParaRPr>
                    </a:p>
                  </a:txBody>
                  <a:tcPr marL="142875" marR="142875" marT="66675" marB="66675" anchor="ctr"/>
                </a:tc>
                <a:tc>
                  <a:txBody>
                    <a:bodyPr/>
                    <a:lstStyle/>
                    <a:p>
                      <a:pPr algn="ctr">
                        <a:lnSpc>
                          <a:spcPts val="1650"/>
                        </a:lnSpc>
                        <a:spcBef>
                          <a:spcPts val="600"/>
                        </a:spcBef>
                        <a:spcAft>
                          <a:spcPts val="0"/>
                        </a:spcAft>
                      </a:pPr>
                      <a:r>
                        <a:rPr lang="en-US" sz="1800">
                          <a:effectLst/>
                        </a:rPr>
                        <a:t>Đoạn đơn</a:t>
                      </a:r>
                      <a:endParaRPr lang="en-US" sz="1600">
                        <a:effectLst/>
                        <a:latin typeface="Calibri"/>
                        <a:ea typeface="Calibri"/>
                        <a:cs typeface="Times New Roman"/>
                      </a:endParaRPr>
                    </a:p>
                  </a:txBody>
                  <a:tcPr marL="142875" marR="142875" marT="66675" marB="66675" anchor="ctr"/>
                </a:tc>
                <a:tc>
                  <a:txBody>
                    <a:bodyPr/>
                    <a:lstStyle/>
                    <a:p>
                      <a:pPr algn="ctr" fontAlgn="base">
                        <a:lnSpc>
                          <a:spcPts val="1650"/>
                        </a:lnSpc>
                        <a:spcBef>
                          <a:spcPts val="600"/>
                        </a:spcBef>
                        <a:spcAft>
                          <a:spcPts val="0"/>
                        </a:spcAft>
                      </a:pPr>
                      <a:r>
                        <a:rPr lang="en-US" sz="1800">
                          <a:effectLst/>
                        </a:rPr>
                        <a:t>28 câu</a:t>
                      </a:r>
                      <a:endParaRPr lang="en-US" sz="1600">
                        <a:effectLst/>
                        <a:latin typeface="Calibri"/>
                        <a:ea typeface="Calibri"/>
                        <a:cs typeface="Times New Roman"/>
                      </a:endParaRPr>
                    </a:p>
                  </a:txBody>
                  <a:tcPr marL="142875" marR="142875" marT="66675" marB="66675" anchor="ctr"/>
                </a:tc>
                <a:tc>
                  <a:txBody>
                    <a:bodyPr/>
                    <a:lstStyle/>
                    <a:p>
                      <a:pPr algn="l">
                        <a:lnSpc>
                          <a:spcPts val="1650"/>
                        </a:lnSpc>
                        <a:spcBef>
                          <a:spcPts val="600"/>
                        </a:spcBef>
                        <a:spcAft>
                          <a:spcPts val="0"/>
                        </a:spcAft>
                      </a:pPr>
                      <a:r>
                        <a:rPr lang="en-US" sz="1800">
                          <a:effectLst/>
                        </a:rPr>
                        <a:t>Đề thi có thể có từ 7-10 đoạn văn đơn. Hết mỗi đoạn văn sẽ có 2-5 câu hỏi.</a:t>
                      </a:r>
                      <a:endParaRPr lang="en-US" sz="1600">
                        <a:effectLst/>
                        <a:latin typeface="Calibri"/>
                        <a:ea typeface="Calibri"/>
                        <a:cs typeface="Times New Roman"/>
                      </a:endParaRPr>
                    </a:p>
                  </a:txBody>
                  <a:tcPr marL="142875" marR="142875" marT="66675" marB="66675" anchor="b"/>
                </a:tc>
              </a:tr>
              <a:tr h="944880">
                <a:tc vMerge="1">
                  <a:txBody>
                    <a:bodyPr/>
                    <a:lstStyle/>
                    <a:p>
                      <a:endParaRPr lang="en-US"/>
                    </a:p>
                  </a:txBody>
                  <a:tcPr/>
                </a:tc>
                <a:tc>
                  <a:txBody>
                    <a:bodyPr/>
                    <a:lstStyle/>
                    <a:p>
                      <a:pPr algn="ctr">
                        <a:lnSpc>
                          <a:spcPts val="1650"/>
                        </a:lnSpc>
                        <a:spcBef>
                          <a:spcPts val="600"/>
                        </a:spcBef>
                        <a:spcAft>
                          <a:spcPts val="0"/>
                        </a:spcAft>
                      </a:pPr>
                      <a:r>
                        <a:rPr lang="en-US" sz="1800">
                          <a:effectLst/>
                        </a:rPr>
                        <a:t>Đoạn kép</a:t>
                      </a:r>
                      <a:endParaRPr lang="en-US" sz="1600">
                        <a:effectLst/>
                        <a:latin typeface="Calibri"/>
                        <a:ea typeface="Calibri"/>
                        <a:cs typeface="Times New Roman"/>
                      </a:endParaRPr>
                    </a:p>
                  </a:txBody>
                  <a:tcPr marL="142875" marR="142875" marT="66675" marB="66675" anchor="ctr"/>
                </a:tc>
                <a:tc>
                  <a:txBody>
                    <a:bodyPr/>
                    <a:lstStyle/>
                    <a:p>
                      <a:pPr algn="ctr" fontAlgn="base">
                        <a:lnSpc>
                          <a:spcPts val="1650"/>
                        </a:lnSpc>
                        <a:spcBef>
                          <a:spcPts val="600"/>
                        </a:spcBef>
                        <a:spcAft>
                          <a:spcPts val="0"/>
                        </a:spcAft>
                      </a:pPr>
                      <a:r>
                        <a:rPr lang="en-US" sz="1800">
                          <a:effectLst/>
                        </a:rPr>
                        <a:t>20 câu</a:t>
                      </a:r>
                      <a:endParaRPr lang="en-US" sz="1600">
                        <a:effectLst/>
                        <a:latin typeface="Calibri"/>
                        <a:ea typeface="Calibri"/>
                        <a:cs typeface="Times New Roman"/>
                      </a:endParaRPr>
                    </a:p>
                  </a:txBody>
                  <a:tcPr marL="142875" marR="142875" marT="66675" marB="66675" anchor="ctr"/>
                </a:tc>
                <a:tc>
                  <a:txBody>
                    <a:bodyPr/>
                    <a:lstStyle/>
                    <a:p>
                      <a:pPr algn="l">
                        <a:lnSpc>
                          <a:spcPts val="1650"/>
                        </a:lnSpc>
                        <a:spcBef>
                          <a:spcPts val="600"/>
                        </a:spcBef>
                        <a:spcAft>
                          <a:spcPts val="0"/>
                        </a:spcAft>
                      </a:pPr>
                      <a:r>
                        <a:rPr lang="en-US" sz="1800" dirty="0" err="1">
                          <a:effectLst/>
                        </a:rPr>
                        <a:t>Trong</a:t>
                      </a:r>
                      <a:r>
                        <a:rPr lang="en-US" sz="1800" dirty="0">
                          <a:effectLst/>
                        </a:rPr>
                        <a:t> </a:t>
                      </a:r>
                      <a:r>
                        <a:rPr lang="en-US" sz="1800" dirty="0" err="1">
                          <a:effectLst/>
                        </a:rPr>
                        <a:t>phần</a:t>
                      </a:r>
                      <a:r>
                        <a:rPr lang="en-US" sz="1800" dirty="0">
                          <a:effectLst/>
                        </a:rPr>
                        <a:t> </a:t>
                      </a:r>
                      <a:r>
                        <a:rPr lang="en-US" sz="1800" dirty="0" err="1">
                          <a:effectLst/>
                        </a:rPr>
                        <a:t>này</a:t>
                      </a:r>
                      <a:r>
                        <a:rPr lang="en-US" sz="1800" dirty="0">
                          <a:effectLst/>
                        </a:rPr>
                        <a:t> </a:t>
                      </a:r>
                      <a:r>
                        <a:rPr lang="en-US" sz="1800" dirty="0" err="1">
                          <a:effectLst/>
                        </a:rPr>
                        <a:t>sẽ</a:t>
                      </a:r>
                      <a:r>
                        <a:rPr lang="en-US" sz="1800" dirty="0">
                          <a:effectLst/>
                        </a:rPr>
                        <a:t> </a:t>
                      </a:r>
                      <a:r>
                        <a:rPr lang="en-US" sz="1800" dirty="0" err="1">
                          <a:effectLst/>
                        </a:rPr>
                        <a:t>có</a:t>
                      </a:r>
                      <a:r>
                        <a:rPr lang="en-US" sz="1800" dirty="0">
                          <a:effectLst/>
                        </a:rPr>
                        <a:t> </a:t>
                      </a:r>
                      <a:r>
                        <a:rPr lang="en-US" sz="1800" dirty="0" err="1">
                          <a:effectLst/>
                        </a:rPr>
                        <a:t>từ</a:t>
                      </a:r>
                      <a:r>
                        <a:rPr lang="en-US" sz="1800" dirty="0">
                          <a:effectLst/>
                        </a:rPr>
                        <a:t> 04 </a:t>
                      </a:r>
                      <a:r>
                        <a:rPr lang="en-US" sz="1800" dirty="0" err="1">
                          <a:effectLst/>
                        </a:rPr>
                        <a:t>cặp</a:t>
                      </a:r>
                      <a:r>
                        <a:rPr lang="en-US" sz="1800" dirty="0">
                          <a:effectLst/>
                        </a:rPr>
                        <a:t> </a:t>
                      </a:r>
                      <a:r>
                        <a:rPr lang="en-US" sz="1800" dirty="0" err="1">
                          <a:effectLst/>
                        </a:rPr>
                        <a:t>đoạn</a:t>
                      </a:r>
                      <a:r>
                        <a:rPr lang="en-US" sz="1800" dirty="0">
                          <a:effectLst/>
                        </a:rPr>
                        <a:t> </a:t>
                      </a:r>
                      <a:r>
                        <a:rPr lang="en-US" sz="1800" dirty="0" err="1">
                          <a:effectLst/>
                        </a:rPr>
                        <a:t>văn</a:t>
                      </a:r>
                      <a:r>
                        <a:rPr lang="en-US" sz="1800" dirty="0">
                          <a:effectLst/>
                        </a:rPr>
                        <a:t>. </a:t>
                      </a:r>
                      <a:r>
                        <a:rPr lang="en-US" sz="1800" dirty="0" err="1">
                          <a:effectLst/>
                        </a:rPr>
                        <a:t>Hết</a:t>
                      </a:r>
                      <a:r>
                        <a:rPr lang="en-US" sz="1800" dirty="0">
                          <a:effectLst/>
                        </a:rPr>
                        <a:t> </a:t>
                      </a:r>
                      <a:r>
                        <a:rPr lang="en-US" sz="1800" dirty="0" err="1">
                          <a:effectLst/>
                        </a:rPr>
                        <a:t>mỗi</a:t>
                      </a:r>
                      <a:r>
                        <a:rPr lang="en-US" sz="1800" dirty="0">
                          <a:effectLst/>
                        </a:rPr>
                        <a:t> </a:t>
                      </a:r>
                      <a:r>
                        <a:rPr lang="en-US" sz="1800" dirty="0" err="1">
                          <a:effectLst/>
                        </a:rPr>
                        <a:t>cặp</a:t>
                      </a:r>
                      <a:r>
                        <a:rPr lang="en-US" sz="1800" dirty="0">
                          <a:effectLst/>
                        </a:rPr>
                        <a:t> </a:t>
                      </a:r>
                      <a:r>
                        <a:rPr lang="en-US" sz="1800" dirty="0" err="1">
                          <a:effectLst/>
                        </a:rPr>
                        <a:t>đoạn</a:t>
                      </a:r>
                      <a:r>
                        <a:rPr lang="en-US" sz="1800" dirty="0">
                          <a:effectLst/>
                        </a:rPr>
                        <a:t> </a:t>
                      </a:r>
                      <a:r>
                        <a:rPr lang="en-US" sz="1800" dirty="0" err="1">
                          <a:effectLst/>
                        </a:rPr>
                        <a:t>văn</a:t>
                      </a:r>
                      <a:r>
                        <a:rPr lang="en-US" sz="1800" dirty="0">
                          <a:effectLst/>
                        </a:rPr>
                        <a:t> </a:t>
                      </a:r>
                      <a:r>
                        <a:rPr lang="en-US" sz="1800" dirty="0" err="1">
                          <a:effectLst/>
                        </a:rPr>
                        <a:t>sẽ</a:t>
                      </a:r>
                      <a:r>
                        <a:rPr lang="en-US" sz="1800" dirty="0">
                          <a:effectLst/>
                        </a:rPr>
                        <a:t> </a:t>
                      </a:r>
                      <a:r>
                        <a:rPr lang="en-US" sz="1800" dirty="0" err="1">
                          <a:effectLst/>
                        </a:rPr>
                        <a:t>có</a:t>
                      </a:r>
                      <a:r>
                        <a:rPr lang="en-US" sz="1800" dirty="0">
                          <a:effectLst/>
                        </a:rPr>
                        <a:t> 5 </a:t>
                      </a:r>
                      <a:r>
                        <a:rPr lang="en-US" sz="1800" dirty="0" err="1">
                          <a:effectLst/>
                        </a:rPr>
                        <a:t>câu</a:t>
                      </a:r>
                      <a:r>
                        <a:rPr lang="en-US" sz="1800" dirty="0">
                          <a:effectLst/>
                        </a:rPr>
                        <a:t> </a:t>
                      </a:r>
                      <a:r>
                        <a:rPr lang="en-US" sz="1800" dirty="0" err="1">
                          <a:effectLst/>
                        </a:rPr>
                        <a:t>hỏi</a:t>
                      </a:r>
                      <a:r>
                        <a:rPr lang="en-US" sz="1800" dirty="0">
                          <a:effectLst/>
                        </a:rPr>
                        <a:t>.</a:t>
                      </a:r>
                      <a:endParaRPr lang="en-US" sz="1600" dirty="0">
                        <a:effectLst/>
                        <a:latin typeface="Calibri"/>
                        <a:ea typeface="Calibri"/>
                        <a:cs typeface="Times New Roman"/>
                      </a:endParaRPr>
                    </a:p>
                  </a:txBody>
                  <a:tcPr marL="142875" marR="142875" marT="66675" marB="66675" anchor="b"/>
                </a:tc>
              </a:tr>
            </a:tbl>
          </a:graphicData>
        </a:graphic>
      </p:graphicFrame>
    </p:spTree>
    <p:extLst>
      <p:ext uri="{BB962C8B-B14F-4D97-AF65-F5344CB8AC3E}">
        <p14:creationId xmlns:p14="http://schemas.microsoft.com/office/powerpoint/2010/main" val="3965011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dirty="0" smtClean="0">
                <a:latin typeface="Arial" panose="020B0604020202020204" pitchFamily="34" charset="0"/>
                <a:cs typeface="Arial" panose="020B0604020202020204" pitchFamily="34" charset="0"/>
              </a:rPr>
              <a:t>2.7. GIỚI THIỆU CẤU TRÚC BÀI THI TOEIC</a:t>
            </a: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914400" y="838200"/>
            <a:ext cx="6934200" cy="523220"/>
          </a:xfrm>
          <a:prstGeom prst="rect">
            <a:avLst/>
          </a:prstGeom>
          <a:noFill/>
        </p:spPr>
        <p:txBody>
          <a:bodyPr wrap="square" rtlCol="0">
            <a:spAutoFit/>
          </a:bodyPr>
          <a:lstStyle/>
          <a:p>
            <a:pPr algn="ctr"/>
            <a:r>
              <a:rPr lang="en-US" sz="2800" dirty="0" err="1" smtClean="0"/>
              <a:t>Phần</a:t>
            </a:r>
            <a:r>
              <a:rPr lang="en-US" sz="2800" dirty="0" smtClean="0"/>
              <a:t> Speaking</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179521280"/>
              </p:ext>
            </p:extLst>
          </p:nvPr>
        </p:nvGraphicFramePr>
        <p:xfrm>
          <a:off x="457200" y="1524000"/>
          <a:ext cx="7924800" cy="5029200"/>
        </p:xfrm>
        <a:graphic>
          <a:graphicData uri="http://schemas.openxmlformats.org/drawingml/2006/table">
            <a:tbl>
              <a:tblPr firstRow="1" firstCol="1" bandRow="1">
                <a:tableStyleId>{5C22544A-7EE6-4342-B048-85BDC9FD1C3A}</a:tableStyleId>
              </a:tblPr>
              <a:tblGrid>
                <a:gridCol w="2806108"/>
                <a:gridCol w="943752"/>
                <a:gridCol w="4174940"/>
              </a:tblGrid>
              <a:tr h="280035">
                <a:tc>
                  <a:txBody>
                    <a:bodyPr/>
                    <a:lstStyle/>
                    <a:p>
                      <a:pPr algn="ctr">
                        <a:spcBef>
                          <a:spcPts val="600"/>
                        </a:spcBef>
                        <a:spcAft>
                          <a:spcPts val="0"/>
                        </a:spcAft>
                      </a:pPr>
                      <a:r>
                        <a:rPr lang="en-US" sz="2000">
                          <a:effectLst/>
                        </a:rPr>
                        <a:t>Nội dung thi</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Số câu</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Tiêu chí đánh giá</a:t>
                      </a:r>
                      <a:endParaRPr lang="en-US" sz="1600">
                        <a:effectLst/>
                        <a:latin typeface="Calibri"/>
                        <a:ea typeface="Calibri"/>
                        <a:cs typeface="Times New Roman"/>
                      </a:endParaRPr>
                    </a:p>
                  </a:txBody>
                  <a:tcPr marL="68580" marR="68580" marT="0" marB="0"/>
                </a:tc>
              </a:tr>
              <a:tr h="660083">
                <a:tc>
                  <a:txBody>
                    <a:bodyPr/>
                    <a:lstStyle/>
                    <a:p>
                      <a:pPr algn="just">
                        <a:spcBef>
                          <a:spcPts val="600"/>
                        </a:spcBef>
                        <a:spcAft>
                          <a:spcPts val="0"/>
                        </a:spcAft>
                      </a:pPr>
                      <a:r>
                        <a:rPr lang="en-US" sz="2000">
                          <a:effectLst/>
                        </a:rPr>
                        <a:t>Đọc thành tiếng đoạn văn</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1-2</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a:effectLst/>
                        </a:rPr>
                        <a:t>- Phát âm</a:t>
                      </a:r>
                      <a:endParaRPr lang="en-US" sz="1600">
                        <a:effectLst/>
                      </a:endParaRPr>
                    </a:p>
                    <a:p>
                      <a:pPr algn="just">
                        <a:spcBef>
                          <a:spcPts val="600"/>
                        </a:spcBef>
                        <a:spcAft>
                          <a:spcPts val="0"/>
                        </a:spcAft>
                      </a:pPr>
                      <a:r>
                        <a:rPr lang="en-US" sz="2000">
                          <a:effectLst/>
                        </a:rPr>
                        <a:t>- Ngữ điệu và trọng âm</a:t>
                      </a:r>
                      <a:endParaRPr lang="en-US" sz="1600">
                        <a:effectLst/>
                        <a:latin typeface="Calibri"/>
                        <a:ea typeface="Calibri"/>
                        <a:cs typeface="Times New Roman"/>
                      </a:endParaRPr>
                    </a:p>
                  </a:txBody>
                  <a:tcPr marL="68580" marR="68580" marT="0" marB="0"/>
                </a:tc>
              </a:tr>
              <a:tr h="1420177">
                <a:tc>
                  <a:txBody>
                    <a:bodyPr/>
                    <a:lstStyle/>
                    <a:p>
                      <a:pPr algn="just">
                        <a:spcBef>
                          <a:spcPts val="600"/>
                        </a:spcBef>
                        <a:spcAft>
                          <a:spcPts val="0"/>
                        </a:spcAft>
                      </a:pPr>
                      <a:r>
                        <a:rPr lang="en-US" sz="2000">
                          <a:effectLst/>
                        </a:rPr>
                        <a:t>Mô tả tranh</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3</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a:effectLst/>
                        </a:rPr>
                        <a:t>Các tiêu chí trên và thêm:</a:t>
                      </a:r>
                      <a:endParaRPr lang="en-US" sz="1600">
                        <a:effectLst/>
                      </a:endParaRPr>
                    </a:p>
                    <a:p>
                      <a:pPr algn="just">
                        <a:spcBef>
                          <a:spcPts val="600"/>
                        </a:spcBef>
                        <a:spcAft>
                          <a:spcPts val="0"/>
                        </a:spcAft>
                      </a:pPr>
                      <a:r>
                        <a:rPr lang="en-US" sz="2000">
                          <a:effectLst/>
                        </a:rPr>
                        <a:t>- Ngữ pháp</a:t>
                      </a:r>
                      <a:endParaRPr lang="en-US" sz="1600">
                        <a:effectLst/>
                      </a:endParaRPr>
                    </a:p>
                    <a:p>
                      <a:pPr algn="just">
                        <a:spcBef>
                          <a:spcPts val="600"/>
                        </a:spcBef>
                        <a:spcAft>
                          <a:spcPts val="0"/>
                        </a:spcAft>
                      </a:pPr>
                      <a:r>
                        <a:rPr lang="en-US" sz="2000">
                          <a:effectLst/>
                        </a:rPr>
                        <a:t>- Từ vựng</a:t>
                      </a:r>
                      <a:endParaRPr lang="en-US" sz="1600">
                        <a:effectLst/>
                      </a:endParaRPr>
                    </a:p>
                    <a:p>
                      <a:pPr algn="just">
                        <a:spcBef>
                          <a:spcPts val="600"/>
                        </a:spcBef>
                        <a:spcAft>
                          <a:spcPts val="0"/>
                        </a:spcAft>
                      </a:pPr>
                      <a:r>
                        <a:rPr lang="en-US" sz="2000">
                          <a:effectLst/>
                        </a:rPr>
                        <a:t>- Liên kết giữa các câu</a:t>
                      </a:r>
                      <a:endParaRPr lang="en-US" sz="1600">
                        <a:effectLst/>
                        <a:latin typeface="Calibri"/>
                        <a:ea typeface="Calibri"/>
                        <a:cs typeface="Times New Roman"/>
                      </a:endParaRPr>
                    </a:p>
                  </a:txBody>
                  <a:tcPr marL="68580" marR="68580" marT="0" marB="0"/>
                </a:tc>
              </a:tr>
              <a:tr h="1040129">
                <a:tc>
                  <a:txBody>
                    <a:bodyPr/>
                    <a:lstStyle/>
                    <a:p>
                      <a:pPr algn="just">
                        <a:spcBef>
                          <a:spcPts val="600"/>
                        </a:spcBef>
                        <a:spcAft>
                          <a:spcPts val="0"/>
                        </a:spcAft>
                      </a:pPr>
                      <a:r>
                        <a:rPr lang="en-US" sz="2000">
                          <a:effectLst/>
                        </a:rPr>
                        <a:t>Trả lời câu hỏi</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4-6</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a:effectLst/>
                        </a:rPr>
                        <a:t>Các tiêu chí trên và thêm:</a:t>
                      </a:r>
                      <a:endParaRPr lang="en-US" sz="1600">
                        <a:effectLst/>
                      </a:endParaRPr>
                    </a:p>
                    <a:p>
                      <a:pPr algn="just">
                        <a:spcBef>
                          <a:spcPts val="600"/>
                        </a:spcBef>
                        <a:spcAft>
                          <a:spcPts val="0"/>
                        </a:spcAft>
                      </a:pPr>
                      <a:r>
                        <a:rPr lang="en-US" sz="2000">
                          <a:effectLst/>
                        </a:rPr>
                        <a:t>- Đúng nội dung</a:t>
                      </a:r>
                      <a:endParaRPr lang="en-US" sz="1600">
                        <a:effectLst/>
                      </a:endParaRPr>
                    </a:p>
                    <a:p>
                      <a:pPr algn="just">
                        <a:spcBef>
                          <a:spcPts val="600"/>
                        </a:spcBef>
                        <a:spcAft>
                          <a:spcPts val="0"/>
                        </a:spcAft>
                      </a:pPr>
                      <a:r>
                        <a:rPr lang="en-US" sz="2000">
                          <a:effectLst/>
                        </a:rPr>
                        <a:t>- Đủ nội dung</a:t>
                      </a:r>
                      <a:endParaRPr lang="en-US" sz="1600">
                        <a:effectLst/>
                        <a:latin typeface="Calibri"/>
                        <a:ea typeface="Calibri"/>
                        <a:cs typeface="Times New Roman"/>
                      </a:endParaRPr>
                    </a:p>
                  </a:txBody>
                  <a:tcPr marL="68580" marR="68580" marT="0" marB="0"/>
                </a:tc>
              </a:tr>
              <a:tr h="560070">
                <a:tc>
                  <a:txBody>
                    <a:bodyPr/>
                    <a:lstStyle/>
                    <a:p>
                      <a:pPr algn="just">
                        <a:spcBef>
                          <a:spcPts val="600"/>
                        </a:spcBef>
                        <a:spcAft>
                          <a:spcPts val="0"/>
                        </a:spcAft>
                      </a:pPr>
                      <a:r>
                        <a:rPr lang="en-US" sz="2000">
                          <a:effectLst/>
                        </a:rPr>
                        <a:t>Trả lời câu hỏi sử dụng thông tin cho sẵn</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7-9</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a:effectLst/>
                        </a:rPr>
                        <a:t>Các tiêu chí trên</a:t>
                      </a:r>
                      <a:endParaRPr lang="en-US" sz="1600">
                        <a:effectLst/>
                        <a:latin typeface="Calibri"/>
                        <a:ea typeface="Calibri"/>
                        <a:cs typeface="Times New Roman"/>
                      </a:endParaRPr>
                    </a:p>
                  </a:txBody>
                  <a:tcPr marL="68580" marR="68580" marT="0" marB="0"/>
                </a:tc>
              </a:tr>
              <a:tr h="560070">
                <a:tc>
                  <a:txBody>
                    <a:bodyPr/>
                    <a:lstStyle/>
                    <a:p>
                      <a:pPr algn="just">
                        <a:spcBef>
                          <a:spcPts val="600"/>
                        </a:spcBef>
                        <a:spcAft>
                          <a:spcPts val="0"/>
                        </a:spcAft>
                      </a:pPr>
                      <a:r>
                        <a:rPr lang="en-US" sz="2000">
                          <a:effectLst/>
                        </a:rPr>
                        <a:t>Đưa ra hướng giải quyết vấn đề</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10</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a:effectLst/>
                        </a:rPr>
                        <a:t>Các tiêu chí trên</a:t>
                      </a:r>
                      <a:endParaRPr lang="en-US" sz="1600">
                        <a:effectLst/>
                        <a:latin typeface="Calibri"/>
                        <a:ea typeface="Calibri"/>
                        <a:cs typeface="Times New Roman"/>
                      </a:endParaRPr>
                    </a:p>
                  </a:txBody>
                  <a:tcPr marL="68580" marR="68580" marT="0" marB="0"/>
                </a:tc>
              </a:tr>
              <a:tr h="280035">
                <a:tc>
                  <a:txBody>
                    <a:bodyPr/>
                    <a:lstStyle/>
                    <a:p>
                      <a:pPr algn="just">
                        <a:spcBef>
                          <a:spcPts val="600"/>
                        </a:spcBef>
                        <a:spcAft>
                          <a:spcPts val="0"/>
                        </a:spcAft>
                      </a:pPr>
                      <a:r>
                        <a:rPr lang="en-US" sz="2000">
                          <a:effectLst/>
                        </a:rPr>
                        <a:t>Nêu ý kiến cá nhân</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11</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000" dirty="0" err="1">
                          <a:effectLst/>
                        </a:rPr>
                        <a:t>Các</a:t>
                      </a:r>
                      <a:r>
                        <a:rPr lang="en-US" sz="2000" dirty="0">
                          <a:effectLst/>
                        </a:rPr>
                        <a:t> </a:t>
                      </a:r>
                      <a:r>
                        <a:rPr lang="en-US" sz="2000" dirty="0" err="1">
                          <a:effectLst/>
                        </a:rPr>
                        <a:t>tiêu</a:t>
                      </a:r>
                      <a:r>
                        <a:rPr lang="en-US" sz="2000" dirty="0">
                          <a:effectLst/>
                        </a:rPr>
                        <a:t> </a:t>
                      </a:r>
                      <a:r>
                        <a:rPr lang="en-US" sz="2000" dirty="0" err="1">
                          <a:effectLst/>
                        </a:rPr>
                        <a:t>chí</a:t>
                      </a:r>
                      <a:r>
                        <a:rPr lang="en-US" sz="2000" dirty="0">
                          <a:effectLst/>
                        </a:rPr>
                        <a:t> </a:t>
                      </a:r>
                      <a:r>
                        <a:rPr lang="en-US" sz="2000" dirty="0" err="1">
                          <a:effectLst/>
                        </a:rPr>
                        <a:t>trên</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942279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dirty="0" smtClean="0">
                <a:latin typeface="Arial" panose="020B0604020202020204" pitchFamily="34" charset="0"/>
                <a:cs typeface="Arial" panose="020B0604020202020204" pitchFamily="34" charset="0"/>
              </a:rPr>
              <a:t>2.7. GIỚI THIỆU CẤU TRÚC BÀI THI TOEIC</a:t>
            </a:r>
            <a:endParaRPr lang="en-US" sz="2000" dirty="0">
              <a:latin typeface="Arial" panose="020B0604020202020204" pitchFamily="34" charset="0"/>
              <a:cs typeface="Arial" panose="020B0604020202020204" pitchFamily="34" charset="0"/>
            </a:endParaRPr>
          </a:p>
        </p:txBody>
      </p:sp>
      <p:sp>
        <p:nvSpPr>
          <p:cNvPr id="4" name="TextBox 3"/>
          <p:cNvSpPr txBox="1"/>
          <p:nvPr/>
        </p:nvSpPr>
        <p:spPr>
          <a:xfrm>
            <a:off x="914400" y="838200"/>
            <a:ext cx="6934200" cy="523220"/>
          </a:xfrm>
          <a:prstGeom prst="rect">
            <a:avLst/>
          </a:prstGeom>
          <a:noFill/>
        </p:spPr>
        <p:txBody>
          <a:bodyPr wrap="square" rtlCol="0">
            <a:spAutoFit/>
          </a:bodyPr>
          <a:lstStyle/>
          <a:p>
            <a:pPr algn="ctr"/>
            <a:r>
              <a:rPr lang="en-US" sz="2800" dirty="0" err="1" smtClean="0"/>
              <a:t>Phần</a:t>
            </a:r>
            <a:r>
              <a:rPr lang="en-US" sz="2800" dirty="0" smtClean="0"/>
              <a:t> Writing</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907756276"/>
              </p:ext>
            </p:extLst>
          </p:nvPr>
        </p:nvGraphicFramePr>
        <p:xfrm>
          <a:off x="609600" y="1447800"/>
          <a:ext cx="7848599" cy="4785360"/>
        </p:xfrm>
        <a:graphic>
          <a:graphicData uri="http://schemas.openxmlformats.org/drawingml/2006/table">
            <a:tbl>
              <a:tblPr firstRow="1" firstCol="1" bandRow="1">
                <a:tableStyleId>{5C22544A-7EE6-4342-B048-85BDC9FD1C3A}</a:tableStyleId>
              </a:tblPr>
              <a:tblGrid>
                <a:gridCol w="3054738"/>
                <a:gridCol w="1027371"/>
                <a:gridCol w="3766490"/>
              </a:tblGrid>
              <a:tr h="290946">
                <a:tc>
                  <a:txBody>
                    <a:bodyPr/>
                    <a:lstStyle/>
                    <a:p>
                      <a:pPr algn="ctr">
                        <a:spcBef>
                          <a:spcPts val="600"/>
                        </a:spcBef>
                        <a:spcAft>
                          <a:spcPts val="0"/>
                        </a:spcAft>
                      </a:pPr>
                      <a:r>
                        <a:rPr lang="en-US" sz="2000">
                          <a:effectLst/>
                        </a:rPr>
                        <a:t>Nội dung thi</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Số câu</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000">
                          <a:effectLst/>
                        </a:rPr>
                        <a:t>Tiêu chí đánh giá</a:t>
                      </a:r>
                      <a:endParaRPr lang="en-US" sz="1600">
                        <a:effectLst/>
                        <a:latin typeface="Calibri"/>
                        <a:ea typeface="Calibri"/>
                        <a:cs typeface="Times New Roman"/>
                      </a:endParaRPr>
                    </a:p>
                  </a:txBody>
                  <a:tcPr marL="68580" marR="68580" marT="0" marB="0"/>
                </a:tc>
              </a:tr>
              <a:tr h="1101436">
                <a:tc>
                  <a:txBody>
                    <a:bodyPr/>
                    <a:lstStyle/>
                    <a:p>
                      <a:pPr algn="just">
                        <a:spcBef>
                          <a:spcPts val="600"/>
                        </a:spcBef>
                        <a:spcAft>
                          <a:spcPts val="0"/>
                        </a:spcAft>
                      </a:pPr>
                      <a:r>
                        <a:rPr lang="en-US" sz="2400">
                          <a:effectLst/>
                        </a:rPr>
                        <a:t>Viết câu dựa theo tranh (Mỗi bức tranh 1 câu)</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400">
                          <a:effectLst/>
                        </a:rPr>
                        <a:t>1-5</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400">
                          <a:effectLst/>
                        </a:rPr>
                        <a:t>- Ngữ pháp</a:t>
                      </a:r>
                      <a:endParaRPr lang="en-US" sz="1600">
                        <a:effectLst/>
                      </a:endParaRPr>
                    </a:p>
                    <a:p>
                      <a:pPr algn="just">
                        <a:spcBef>
                          <a:spcPts val="600"/>
                        </a:spcBef>
                        <a:spcAft>
                          <a:spcPts val="0"/>
                        </a:spcAft>
                      </a:pPr>
                      <a:r>
                        <a:rPr lang="en-US" sz="2400">
                          <a:effectLst/>
                        </a:rPr>
                        <a:t>- Câu đúng nội dung của bức tranh</a:t>
                      </a:r>
                      <a:endParaRPr lang="en-US" sz="1600">
                        <a:effectLst/>
                        <a:latin typeface="Calibri"/>
                        <a:ea typeface="Calibri"/>
                        <a:cs typeface="Times New Roman"/>
                      </a:endParaRPr>
                    </a:p>
                  </a:txBody>
                  <a:tcPr marL="68580" marR="68580" marT="0" marB="0"/>
                </a:tc>
              </a:tr>
              <a:tr h="1205345">
                <a:tc>
                  <a:txBody>
                    <a:bodyPr/>
                    <a:lstStyle/>
                    <a:p>
                      <a:pPr algn="just">
                        <a:spcBef>
                          <a:spcPts val="600"/>
                        </a:spcBef>
                        <a:spcAft>
                          <a:spcPts val="0"/>
                        </a:spcAft>
                      </a:pPr>
                      <a:r>
                        <a:rPr lang="en-US" sz="2400">
                          <a:effectLst/>
                        </a:rPr>
                        <a:t>Phản hồi câu hỏi gợi ý</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400">
                          <a:effectLst/>
                        </a:rPr>
                        <a:t>6-7</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400">
                          <a:effectLst/>
                        </a:rPr>
                        <a:t>- Mức độ phong phú của câu</a:t>
                      </a:r>
                      <a:endParaRPr lang="en-US" sz="1600">
                        <a:effectLst/>
                      </a:endParaRPr>
                    </a:p>
                    <a:p>
                      <a:pPr algn="just">
                        <a:spcBef>
                          <a:spcPts val="600"/>
                        </a:spcBef>
                        <a:spcAft>
                          <a:spcPts val="0"/>
                        </a:spcAft>
                      </a:pPr>
                      <a:r>
                        <a:rPr lang="en-US" sz="2400">
                          <a:effectLst/>
                        </a:rPr>
                        <a:t>- Từ vựng</a:t>
                      </a:r>
                      <a:endParaRPr lang="en-US" sz="1600">
                        <a:effectLst/>
                      </a:endParaRPr>
                    </a:p>
                    <a:p>
                      <a:pPr algn="just">
                        <a:spcBef>
                          <a:spcPts val="600"/>
                        </a:spcBef>
                        <a:spcAft>
                          <a:spcPts val="0"/>
                        </a:spcAft>
                      </a:pPr>
                      <a:r>
                        <a:rPr lang="en-US" sz="2400">
                          <a:effectLst/>
                        </a:rPr>
                        <a:t>- Cách sắp xếp câu hợp lý</a:t>
                      </a:r>
                      <a:endParaRPr lang="en-US" sz="1600">
                        <a:effectLst/>
                        <a:latin typeface="Calibri"/>
                        <a:ea typeface="Calibri"/>
                        <a:cs typeface="Times New Roman"/>
                      </a:endParaRPr>
                    </a:p>
                  </a:txBody>
                  <a:tcPr marL="68580" marR="68580" marT="0" marB="0"/>
                </a:tc>
              </a:tr>
              <a:tr h="1974272">
                <a:tc>
                  <a:txBody>
                    <a:bodyPr/>
                    <a:lstStyle/>
                    <a:p>
                      <a:pPr algn="just">
                        <a:spcBef>
                          <a:spcPts val="600"/>
                        </a:spcBef>
                        <a:spcAft>
                          <a:spcPts val="0"/>
                        </a:spcAft>
                      </a:pPr>
                      <a:r>
                        <a:rPr lang="en-US" sz="2400">
                          <a:effectLst/>
                        </a:rPr>
                        <a:t>Viết đoạn văn và nêu ý kiến</a:t>
                      </a:r>
                      <a:endParaRPr lang="en-US" sz="1600">
                        <a:effectLst/>
                        <a:latin typeface="Calibri"/>
                        <a:ea typeface="Calibri"/>
                        <a:cs typeface="Times New Roman"/>
                      </a:endParaRPr>
                    </a:p>
                  </a:txBody>
                  <a:tcPr marL="68580" marR="68580" marT="0" marB="0"/>
                </a:tc>
                <a:tc>
                  <a:txBody>
                    <a:bodyPr/>
                    <a:lstStyle/>
                    <a:p>
                      <a:pPr algn="ctr">
                        <a:spcBef>
                          <a:spcPts val="600"/>
                        </a:spcBef>
                        <a:spcAft>
                          <a:spcPts val="0"/>
                        </a:spcAft>
                      </a:pPr>
                      <a:r>
                        <a:rPr lang="en-US" sz="2400">
                          <a:effectLst/>
                        </a:rPr>
                        <a:t>8</a:t>
                      </a:r>
                      <a:endParaRPr lang="en-US" sz="1600">
                        <a:effectLst/>
                        <a:latin typeface="Calibri"/>
                        <a:ea typeface="Calibri"/>
                        <a:cs typeface="Times New Roman"/>
                      </a:endParaRPr>
                    </a:p>
                  </a:txBody>
                  <a:tcPr marL="68580" marR="68580" marT="0" marB="0"/>
                </a:tc>
                <a:tc>
                  <a:txBody>
                    <a:bodyPr/>
                    <a:lstStyle/>
                    <a:p>
                      <a:pPr algn="just">
                        <a:spcBef>
                          <a:spcPts val="600"/>
                        </a:spcBef>
                        <a:spcAft>
                          <a:spcPts val="0"/>
                        </a:spcAft>
                      </a:pPr>
                      <a:r>
                        <a:rPr lang="en-US" sz="2400" dirty="0">
                          <a:effectLst/>
                        </a:rPr>
                        <a:t>- Ý </a:t>
                      </a:r>
                      <a:r>
                        <a:rPr lang="en-US" sz="2400" dirty="0" err="1">
                          <a:effectLst/>
                        </a:rPr>
                        <a:t>kiến</a:t>
                      </a:r>
                      <a:r>
                        <a:rPr lang="en-US" sz="2400" dirty="0">
                          <a:effectLst/>
                        </a:rPr>
                        <a:t> </a:t>
                      </a:r>
                      <a:r>
                        <a:rPr lang="en-US" sz="2400" dirty="0" err="1">
                          <a:effectLst/>
                        </a:rPr>
                        <a:t>có</a:t>
                      </a:r>
                      <a:r>
                        <a:rPr lang="en-US" sz="2400" dirty="0">
                          <a:effectLst/>
                        </a:rPr>
                        <a:t> </a:t>
                      </a:r>
                      <a:r>
                        <a:rPr lang="en-US" sz="2400" dirty="0" err="1">
                          <a:effectLst/>
                        </a:rPr>
                        <a:t>đưa</a:t>
                      </a:r>
                      <a:r>
                        <a:rPr lang="en-US" sz="2400" dirty="0">
                          <a:effectLst/>
                        </a:rPr>
                        <a:t> </a:t>
                      </a:r>
                      <a:r>
                        <a:rPr lang="en-US" sz="2400" dirty="0" err="1">
                          <a:effectLst/>
                        </a:rPr>
                        <a:t>ra</a:t>
                      </a:r>
                      <a:r>
                        <a:rPr lang="en-US" sz="2400" dirty="0">
                          <a:effectLst/>
                        </a:rPr>
                        <a:t> </a:t>
                      </a:r>
                      <a:r>
                        <a:rPr lang="en-US" sz="2400" dirty="0" err="1">
                          <a:effectLst/>
                        </a:rPr>
                        <a:t>lý</a:t>
                      </a:r>
                      <a:r>
                        <a:rPr lang="en-US" sz="2400" dirty="0">
                          <a:effectLst/>
                        </a:rPr>
                        <a:t> do </a:t>
                      </a:r>
                      <a:r>
                        <a:rPr lang="en-US" sz="2400" dirty="0" err="1">
                          <a:effectLst/>
                        </a:rPr>
                        <a:t>và</a:t>
                      </a:r>
                      <a:r>
                        <a:rPr lang="en-US" sz="2400" dirty="0">
                          <a:effectLst/>
                        </a:rPr>
                        <a:t> </a:t>
                      </a:r>
                      <a:r>
                        <a:rPr lang="en-US" sz="2400" dirty="0" err="1">
                          <a:effectLst/>
                        </a:rPr>
                        <a:t>có</a:t>
                      </a:r>
                      <a:r>
                        <a:rPr lang="en-US" sz="2400" dirty="0">
                          <a:effectLst/>
                        </a:rPr>
                        <a:t> </a:t>
                      </a:r>
                      <a:r>
                        <a:rPr lang="en-US" sz="2400" dirty="0" err="1">
                          <a:effectLst/>
                        </a:rPr>
                        <a:t>ví</a:t>
                      </a:r>
                      <a:r>
                        <a:rPr lang="en-US" sz="2400" dirty="0">
                          <a:effectLst/>
                        </a:rPr>
                        <a:t> </a:t>
                      </a:r>
                      <a:r>
                        <a:rPr lang="en-US" sz="2400" dirty="0" err="1">
                          <a:effectLst/>
                        </a:rPr>
                        <a:t>dụ</a:t>
                      </a:r>
                      <a:r>
                        <a:rPr lang="en-US" sz="2400" dirty="0">
                          <a:effectLst/>
                        </a:rPr>
                        <a:t> minh </a:t>
                      </a:r>
                      <a:r>
                        <a:rPr lang="en-US" sz="2400" dirty="0" err="1">
                          <a:effectLst/>
                        </a:rPr>
                        <a:t>họa</a:t>
                      </a:r>
                      <a:endParaRPr lang="en-US" sz="1600" dirty="0">
                        <a:effectLst/>
                      </a:endParaRPr>
                    </a:p>
                    <a:p>
                      <a:pPr algn="just">
                        <a:spcBef>
                          <a:spcPts val="600"/>
                        </a:spcBef>
                        <a:spcAft>
                          <a:spcPts val="0"/>
                        </a:spcAft>
                      </a:pPr>
                      <a:r>
                        <a:rPr lang="en-US" sz="2400" dirty="0">
                          <a:effectLst/>
                        </a:rPr>
                        <a:t>- </a:t>
                      </a:r>
                      <a:r>
                        <a:rPr lang="en-US" sz="2400" dirty="0" err="1">
                          <a:effectLst/>
                        </a:rPr>
                        <a:t>Ngữ</a:t>
                      </a:r>
                      <a:r>
                        <a:rPr lang="en-US" sz="2400" dirty="0">
                          <a:effectLst/>
                        </a:rPr>
                        <a:t> </a:t>
                      </a:r>
                      <a:r>
                        <a:rPr lang="en-US" sz="2400" dirty="0" err="1">
                          <a:effectLst/>
                        </a:rPr>
                        <a:t>pháp</a:t>
                      </a:r>
                      <a:endParaRPr lang="en-US" sz="1600" dirty="0">
                        <a:effectLst/>
                      </a:endParaRPr>
                    </a:p>
                    <a:p>
                      <a:pPr algn="just">
                        <a:spcBef>
                          <a:spcPts val="600"/>
                        </a:spcBef>
                        <a:spcAft>
                          <a:spcPts val="0"/>
                        </a:spcAft>
                      </a:pPr>
                      <a:r>
                        <a:rPr lang="en-US" sz="2400" dirty="0">
                          <a:effectLst/>
                        </a:rPr>
                        <a:t>- </a:t>
                      </a:r>
                      <a:r>
                        <a:rPr lang="en-US" sz="2400" dirty="0" err="1">
                          <a:effectLst/>
                        </a:rPr>
                        <a:t>Từ</a:t>
                      </a:r>
                      <a:r>
                        <a:rPr lang="en-US" sz="2400" dirty="0">
                          <a:effectLst/>
                        </a:rPr>
                        <a:t> </a:t>
                      </a:r>
                      <a:r>
                        <a:rPr lang="en-US" sz="2400" dirty="0" err="1">
                          <a:effectLst/>
                        </a:rPr>
                        <a:t>vựng</a:t>
                      </a:r>
                      <a:endParaRPr lang="en-US" sz="1600" dirty="0">
                        <a:effectLst/>
                      </a:endParaRPr>
                    </a:p>
                    <a:p>
                      <a:pPr algn="just">
                        <a:spcBef>
                          <a:spcPts val="600"/>
                        </a:spcBef>
                        <a:spcAft>
                          <a:spcPts val="0"/>
                        </a:spcAft>
                      </a:pPr>
                      <a:r>
                        <a:rPr lang="en-US" sz="2400" dirty="0">
                          <a:effectLst/>
                        </a:rPr>
                        <a:t>- </a:t>
                      </a:r>
                      <a:r>
                        <a:rPr lang="en-US" sz="2400" dirty="0" err="1">
                          <a:effectLst/>
                        </a:rPr>
                        <a:t>Cách</a:t>
                      </a:r>
                      <a:r>
                        <a:rPr lang="en-US" sz="2400" dirty="0">
                          <a:effectLst/>
                        </a:rPr>
                        <a:t> </a:t>
                      </a:r>
                      <a:r>
                        <a:rPr lang="en-US" sz="2400" dirty="0" err="1">
                          <a:effectLst/>
                        </a:rPr>
                        <a:t>sắp</a:t>
                      </a:r>
                      <a:r>
                        <a:rPr lang="en-US" sz="2400" dirty="0">
                          <a:effectLst/>
                        </a:rPr>
                        <a:t> </a:t>
                      </a:r>
                      <a:r>
                        <a:rPr lang="en-US" sz="2400" dirty="0" err="1">
                          <a:effectLst/>
                        </a:rPr>
                        <a:t>xếp</a:t>
                      </a:r>
                      <a:r>
                        <a:rPr lang="en-US" sz="2400" dirty="0">
                          <a:effectLst/>
                        </a:rPr>
                        <a:t> </a:t>
                      </a:r>
                      <a:r>
                        <a:rPr lang="en-US" sz="2400" dirty="0" err="1">
                          <a:effectLst/>
                        </a:rPr>
                        <a:t>câu</a:t>
                      </a:r>
                      <a:r>
                        <a:rPr lang="en-US" sz="2400" dirty="0">
                          <a:effectLst/>
                        </a:rPr>
                        <a:t> </a:t>
                      </a:r>
                      <a:r>
                        <a:rPr lang="en-US" sz="2400" dirty="0" err="1">
                          <a:effectLst/>
                        </a:rPr>
                        <a:t>hợp</a:t>
                      </a:r>
                      <a:r>
                        <a:rPr lang="en-US" sz="2400" dirty="0">
                          <a:effectLst/>
                        </a:rPr>
                        <a:t> </a:t>
                      </a:r>
                      <a:r>
                        <a:rPr lang="en-US" sz="2400" dirty="0" err="1">
                          <a:effectLst/>
                        </a:rPr>
                        <a:t>lý</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718791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0" y="72388"/>
            <a:ext cx="8686800" cy="630237"/>
          </a:xfrm>
        </p:spPr>
        <p:txBody>
          <a:bodyPr/>
          <a:lstStyle/>
          <a:p>
            <a:r>
              <a:rPr lang="en-US" sz="2000" smtClean="0">
                <a:latin typeface="Arial" panose="020B0604020202020204" pitchFamily="34" charset="0"/>
                <a:cs typeface="Arial" panose="020B0604020202020204" pitchFamily="34" charset="0"/>
              </a:rPr>
              <a:t>3. CÁC CHƯƠNG TRÌNH ĐÀO TẠO TIẾNG ANH CỦA TRƯỜNG</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897585615"/>
              </p:ext>
            </p:extLst>
          </p:nvPr>
        </p:nvGraphicFramePr>
        <p:xfrm>
          <a:off x="304801" y="932530"/>
          <a:ext cx="8458198" cy="4835429"/>
        </p:xfrm>
        <a:graphic>
          <a:graphicData uri="http://schemas.openxmlformats.org/drawingml/2006/table">
            <a:tbl>
              <a:tblPr firstRow="1" firstCol="1" bandRow="1"/>
              <a:tblGrid>
                <a:gridCol w="510732"/>
                <a:gridCol w="1470467"/>
                <a:gridCol w="2391997"/>
                <a:gridCol w="603671"/>
                <a:gridCol w="1330119"/>
                <a:gridCol w="2151212"/>
              </a:tblGrid>
              <a:tr h="708257">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TT</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Các chương trình</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Đối tượng</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Số tiết</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Học phí/Lệ phí</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Hình thức đăng kí và tổ chức lớp học</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5402">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1</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Tiếng Anh tăng cường 1</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SV có đầu vào TOEIC&lt;120 điểm</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90</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1.000.000đ</a:t>
                      </a:r>
                    </a:p>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Cho 1 khóa học</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Đăng kí và nộp học phí tại khoa Tin học - Ngoại ngữ </a:t>
                      </a:r>
                    </a:p>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 Địa điểm: C1-302</a:t>
                      </a:r>
                    </a:p>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 ĐT: 02436923369</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012">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2</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Tiếng Anh tăng cường 2</a:t>
                      </a:r>
                    </a:p>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(đạt chuẩn TOEIC 400)</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SV đã hoàn thành HP tiếng anh cơ bản trong chương trình chính quy</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150</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2.000.000đ</a:t>
                      </a:r>
                    </a:p>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Cho 1 khóa học</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 Đăng kí theo thông báo của PĐT</a:t>
                      </a:r>
                    </a:p>
                    <a:p>
                      <a:pPr>
                        <a:lnSpc>
                          <a:spcPct val="115000"/>
                        </a:lnSpc>
                        <a:spcAft>
                          <a:spcPts val="0"/>
                        </a:spcAft>
                      </a:pPr>
                      <a:r>
                        <a:rPr lang="en-US" sz="1600" smtClean="0">
                          <a:effectLst/>
                          <a:latin typeface="Times New Roman" panose="02020603050405020304" pitchFamily="18" charset="0"/>
                          <a:ea typeface="Calibri"/>
                          <a:cs typeface="Times New Roman" panose="02020603050405020304" pitchFamily="18" charset="0"/>
                        </a:rPr>
                        <a:t>- </a:t>
                      </a:r>
                      <a:r>
                        <a:rPr lang="en-US" sz="1600">
                          <a:effectLst/>
                          <a:latin typeface="Times New Roman" panose="02020603050405020304" pitchFamily="18" charset="0"/>
                          <a:ea typeface="Calibri"/>
                          <a:cs typeface="Times New Roman" panose="02020603050405020304" pitchFamily="18" charset="0"/>
                        </a:rPr>
                        <a:t>Học phí, lệ phí thi nộp tại phòng tài </a:t>
                      </a:r>
                      <a:r>
                        <a:rPr lang="en-US" sz="1600" smtClean="0">
                          <a:effectLst/>
                          <a:latin typeface="Times New Roman" panose="02020603050405020304" pitchFamily="18" charset="0"/>
                          <a:ea typeface="Calibri"/>
                          <a:cs typeface="Times New Roman" panose="02020603050405020304" pitchFamily="18" charset="0"/>
                        </a:rPr>
                        <a:t>vụ</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4901">
                <a:tc>
                  <a:txBody>
                    <a:bodyPr/>
                    <a:lstStyle/>
                    <a:p>
                      <a:pPr algn="ctr">
                        <a:lnSpc>
                          <a:spcPct val="115000"/>
                        </a:lnSpc>
                        <a:spcAft>
                          <a:spcPts val="0"/>
                        </a:spcAft>
                      </a:pPr>
                      <a:r>
                        <a:rPr lang="en-US" sz="1600" b="1">
                          <a:effectLst/>
                          <a:latin typeface="Times New Roman" panose="02020603050405020304" pitchFamily="18" charset="0"/>
                          <a:ea typeface="Calibri"/>
                          <a:cs typeface="Times New Roman" panose="02020603050405020304" pitchFamily="18" charset="0"/>
                        </a:rPr>
                        <a:t>3</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Ôn tập và luyện thi TOEIC </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Các SV có nhu </a:t>
                      </a:r>
                      <a:r>
                        <a:rPr lang="en-US" sz="1600" smtClean="0">
                          <a:effectLst/>
                          <a:latin typeface="Times New Roman" panose="02020603050405020304" pitchFamily="18" charset="0"/>
                          <a:ea typeface="Calibri"/>
                          <a:cs typeface="Times New Roman" panose="02020603050405020304" pitchFamily="18" charset="0"/>
                        </a:rPr>
                        <a:t>cầu hoặc</a:t>
                      </a:r>
                      <a:r>
                        <a:rPr lang="en-US" sz="1600" baseline="0" smtClean="0">
                          <a:effectLst/>
                          <a:latin typeface="Times New Roman" panose="02020603050405020304" pitchFamily="18" charset="0"/>
                          <a:ea typeface="Calibri"/>
                          <a:cs typeface="Times New Roman" panose="02020603050405020304" pitchFamily="18" charset="0"/>
                        </a:rPr>
                        <a:t> đã học xong Tiếng Anh tăng cường 2 nhưng thi chưa đạt</a:t>
                      </a:r>
                      <a:endParaRPr lang="en-US" sz="16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150</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2.000.000đ</a:t>
                      </a:r>
                    </a:p>
                    <a:p>
                      <a:pPr algn="ct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Cho 1 khóa học</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Đăng kí và nộp học phí tại khoa Tin học - Ngoại </a:t>
                      </a:r>
                      <a:r>
                        <a:rPr lang="en-US" sz="1600" smtClean="0">
                          <a:effectLst/>
                          <a:latin typeface="Times New Roman" panose="02020603050405020304" pitchFamily="18" charset="0"/>
                          <a:ea typeface="Calibri"/>
                          <a:cs typeface="Times New Roman" panose="02020603050405020304" pitchFamily="18" charset="0"/>
                        </a:rPr>
                        <a:t>ngữ.</a:t>
                      </a:r>
                    </a:p>
                    <a:p>
                      <a:pPr>
                        <a:lnSpc>
                          <a:spcPct val="115000"/>
                        </a:lnSpc>
                        <a:spcAft>
                          <a:spcPts val="0"/>
                        </a:spcAft>
                      </a:pPr>
                      <a:r>
                        <a:rPr lang="en-US" sz="1600" smtClean="0">
                          <a:effectLst/>
                          <a:latin typeface="Times New Roman" panose="02020603050405020304" pitchFamily="18" charset="0"/>
                          <a:ea typeface="Calibri"/>
                          <a:cs typeface="Times New Roman" panose="02020603050405020304" pitchFamily="18" charset="0"/>
                        </a:rPr>
                        <a:t>- </a:t>
                      </a:r>
                      <a:r>
                        <a:rPr lang="en-US" sz="1600">
                          <a:effectLst/>
                          <a:latin typeface="Times New Roman" panose="02020603050405020304" pitchFamily="18" charset="0"/>
                          <a:ea typeface="Calibri"/>
                          <a:cs typeface="Times New Roman" panose="02020603050405020304" pitchFamily="18" charset="0"/>
                        </a:rPr>
                        <a:t>Địa điểm: C1-302</a:t>
                      </a:r>
                    </a:p>
                    <a:p>
                      <a:pPr>
                        <a:lnSpc>
                          <a:spcPct val="115000"/>
                        </a:lnSpc>
                        <a:spcAft>
                          <a:spcPts val="0"/>
                        </a:spcAft>
                      </a:pPr>
                      <a:r>
                        <a:rPr lang="en-US" sz="1600">
                          <a:effectLst/>
                          <a:latin typeface="Times New Roman" panose="02020603050405020304" pitchFamily="18" charset="0"/>
                          <a:ea typeface="Calibri"/>
                          <a:cs typeface="Times New Roman" panose="02020603050405020304" pitchFamily="18" charset="0"/>
                        </a:rPr>
                        <a:t>- ĐT: 02436923369</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2645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6"/>
          <p:cNvSpPr>
            <a:spLocks noChangeArrowheads="1"/>
          </p:cNvSpPr>
          <p:nvPr/>
        </p:nvSpPr>
        <p:spPr bwMode="ltGray">
          <a:xfrm>
            <a:off x="990600" y="2362200"/>
            <a:ext cx="723603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4400" b="1" smtClean="0">
                <a:solidFill>
                  <a:srgbClr val="FF0000"/>
                </a:solidFill>
              </a:rPr>
              <a:t>Các quy định về tiếng Anh</a:t>
            </a:r>
            <a:endParaRPr lang="en-US" sz="4400" b="1" dirty="0">
              <a:solidFill>
                <a:srgbClr val="FF0000"/>
              </a:solidFill>
            </a:endParaRPr>
          </a:p>
        </p:txBody>
      </p:sp>
      <p:sp>
        <p:nvSpPr>
          <p:cNvPr id="2" name="Rectangle 1"/>
          <p:cNvSpPr/>
          <p:nvPr/>
        </p:nvSpPr>
        <p:spPr bwMode="auto">
          <a:xfrm>
            <a:off x="0" y="0"/>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26"/>
          <p:cNvSpPr>
            <a:spLocks noChangeArrowheads="1"/>
          </p:cNvSpPr>
          <p:nvPr/>
        </p:nvSpPr>
        <p:spPr bwMode="ltGray">
          <a:xfrm>
            <a:off x="3382224" y="1331673"/>
            <a:ext cx="21509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4400" b="1" smtClean="0">
                <a:solidFill>
                  <a:srgbClr val="FF0000"/>
                </a:solidFill>
              </a:rPr>
              <a:t>Phần 1</a:t>
            </a:r>
            <a:endParaRPr lang="en-US" sz="4400" b="1" dirty="0">
              <a:solidFill>
                <a:srgbClr val="FF0000"/>
              </a:solidFill>
            </a:endParaRPr>
          </a:p>
        </p:txBody>
      </p:sp>
      <p:sp>
        <p:nvSpPr>
          <p:cNvPr id="10" name="Rectangle 9"/>
          <p:cNvSpPr/>
          <p:nvPr/>
        </p:nvSpPr>
        <p:spPr bwMode="auto">
          <a:xfrm>
            <a:off x="0" y="432486"/>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228600" y="4267200"/>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733133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00" y="72388"/>
            <a:ext cx="8686800" cy="630237"/>
          </a:xfrm>
        </p:spPr>
        <p:txBody>
          <a:bodyPr/>
          <a:lstStyle/>
          <a:p>
            <a:r>
              <a:rPr lang="en-US" sz="2000" smtClean="0">
                <a:latin typeface="Arial" panose="020B0604020202020204" pitchFamily="34" charset="0"/>
                <a:cs typeface="Arial" panose="020B0604020202020204" pitchFamily="34" charset="0"/>
              </a:rPr>
              <a:t>3. CÁC CHƯƠNG TRÌNH ĐÀO TẠO TIẾNG ANH CỦA TRƯỜNG</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612311156"/>
              </p:ext>
            </p:extLst>
          </p:nvPr>
        </p:nvGraphicFramePr>
        <p:xfrm>
          <a:off x="152400" y="932531"/>
          <a:ext cx="8534400" cy="5315868"/>
        </p:xfrm>
        <a:graphic>
          <a:graphicData uri="http://schemas.openxmlformats.org/drawingml/2006/table">
            <a:tbl>
              <a:tblPr firstRow="1" firstCol="1" bandRow="1"/>
              <a:tblGrid>
                <a:gridCol w="515332"/>
                <a:gridCol w="1618268"/>
                <a:gridCol w="1752600"/>
                <a:gridCol w="762000"/>
                <a:gridCol w="1715607"/>
                <a:gridCol w="2170593"/>
              </a:tblGrid>
              <a:tr h="650903">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TT</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Các chương trình</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Đối tượng</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Số tiết</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Học phí/Lệ phí</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Hình thức đăng kí và tổ chức lớp học</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7999">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4</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Tiếng Anh chuyên ngành  ngành may</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SV khối ngành công nghệ may</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effectLst/>
                          <a:latin typeface="Times New Roman" panose="02020603050405020304" pitchFamily="18" charset="0"/>
                          <a:ea typeface="Calibri"/>
                          <a:cs typeface="Times New Roman" panose="02020603050405020304" pitchFamily="18" charset="0"/>
                        </a:rPr>
                        <a:t>90</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1.200.000đ</a:t>
                      </a:r>
                    </a:p>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Cho 1 khóa học</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Đăng kí và nộp học phí tại khoa Tin học - Ngoại ngữ </a:t>
                      </a:r>
                    </a:p>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 Địa điểm: C1-302</a:t>
                      </a:r>
                    </a:p>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 ĐT: 02436923369</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8967">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5</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Thi TOEIC nội bộ trường</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Các SV đã hoàn thành chương trình tiếng Anh tăng cường 2</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smtClean="0">
                          <a:effectLst/>
                          <a:latin typeface="Times New Roman" panose="02020603050405020304" pitchFamily="18" charset="0"/>
                          <a:ea typeface="Calibri"/>
                          <a:cs typeface="Times New Roman" panose="02020603050405020304" pitchFamily="18" charset="0"/>
                        </a:rPr>
                        <a:t>Kỹ</a:t>
                      </a:r>
                      <a:r>
                        <a:rPr lang="en-US" sz="1800" b="0" baseline="0" smtClean="0">
                          <a:effectLst/>
                          <a:latin typeface="Times New Roman" panose="02020603050405020304" pitchFamily="18" charset="0"/>
                          <a:ea typeface="Calibri"/>
                          <a:cs typeface="Times New Roman" panose="02020603050405020304" pitchFamily="18" charset="0"/>
                        </a:rPr>
                        <a:t> năng nghe, đọc</a:t>
                      </a:r>
                      <a:endParaRPr lang="en-US" sz="1800" b="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200.000đ</a:t>
                      </a:r>
                    </a:p>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Cho 1 lần thi</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 Đăng kí theo thông báo của PĐT</a:t>
                      </a:r>
                    </a:p>
                    <a:p>
                      <a:pPr>
                        <a:lnSpc>
                          <a:spcPct val="115000"/>
                        </a:lnSpc>
                        <a:spcAft>
                          <a:spcPts val="0"/>
                        </a:spcAft>
                      </a:pPr>
                      <a:r>
                        <a:rPr lang="en-US" sz="1800" smtClean="0">
                          <a:effectLst/>
                          <a:latin typeface="Times New Roman" panose="02020603050405020304" pitchFamily="18" charset="0"/>
                          <a:ea typeface="Calibri"/>
                          <a:cs typeface="Times New Roman" panose="02020603050405020304" pitchFamily="18" charset="0"/>
                        </a:rPr>
                        <a:t>- </a:t>
                      </a:r>
                      <a:r>
                        <a:rPr lang="en-US" sz="1800">
                          <a:effectLst/>
                          <a:latin typeface="Times New Roman" panose="02020603050405020304" pitchFamily="18" charset="0"/>
                          <a:ea typeface="Calibri"/>
                          <a:cs typeface="Times New Roman" panose="02020603050405020304" pitchFamily="18" charset="0"/>
                        </a:rPr>
                        <a:t>Học phí, lệ phí thi nộp tại phòng tài </a:t>
                      </a:r>
                      <a:r>
                        <a:rPr lang="en-US" sz="1800" smtClean="0">
                          <a:effectLst/>
                          <a:latin typeface="Times New Roman" panose="02020603050405020304" pitchFamily="18" charset="0"/>
                          <a:ea typeface="Calibri"/>
                          <a:cs typeface="Times New Roman" panose="02020603050405020304" pitchFamily="18" charset="0"/>
                        </a:rPr>
                        <a:t>vụ</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7999">
                <a:tc>
                  <a:txBody>
                    <a:bodyPr/>
                    <a:lstStyle/>
                    <a:p>
                      <a:pPr algn="ctr">
                        <a:lnSpc>
                          <a:spcPct val="115000"/>
                        </a:lnSpc>
                        <a:spcAft>
                          <a:spcPts val="0"/>
                        </a:spcAft>
                      </a:pPr>
                      <a:r>
                        <a:rPr lang="en-US" sz="1800" b="1">
                          <a:effectLst/>
                          <a:latin typeface="Times New Roman" panose="02020603050405020304" pitchFamily="18" charset="0"/>
                          <a:ea typeface="Calibri"/>
                          <a:cs typeface="Times New Roman" panose="02020603050405020304" pitchFamily="18" charset="0"/>
                        </a:rPr>
                        <a:t>6</a:t>
                      </a:r>
                      <a:endParaRPr lang="en-US" sz="180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Thi TOEIC chuẩn quốc tế</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Các SV đã hoàn thành chương trình tiếng Anh tăng cường 2</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b="0">
                          <a:effectLst/>
                          <a:latin typeface="Times New Roman" panose="02020603050405020304" pitchFamily="18" charset="0"/>
                          <a:ea typeface="Calibri"/>
                          <a:cs typeface="Times New Roman" panose="02020603050405020304" pitchFamily="18" charset="0"/>
                        </a:rPr>
                        <a:t> </a:t>
                      </a:r>
                      <a:r>
                        <a:rPr lang="en-US" sz="1800" b="0" smtClean="0">
                          <a:effectLst/>
                          <a:latin typeface="Times New Roman" panose="02020603050405020304" pitchFamily="18" charset="0"/>
                          <a:ea typeface="Calibri"/>
                          <a:cs typeface="Times New Roman" panose="02020603050405020304" pitchFamily="18" charset="0"/>
                        </a:rPr>
                        <a:t>Kỹ</a:t>
                      </a:r>
                      <a:r>
                        <a:rPr lang="en-US" sz="1800" b="0" baseline="0" smtClean="0">
                          <a:effectLst/>
                          <a:latin typeface="Times New Roman" panose="02020603050405020304" pitchFamily="18" charset="0"/>
                          <a:ea typeface="Calibri"/>
                          <a:cs typeface="Times New Roman" panose="02020603050405020304" pitchFamily="18" charset="0"/>
                        </a:rPr>
                        <a:t> năng nghe, đọc</a:t>
                      </a:r>
                      <a:endParaRPr lang="en-US" sz="1800" b="0">
                        <a:effectLst/>
                        <a:latin typeface="Times New Roman" panose="02020603050405020304" pitchFamily="18" charset="0"/>
                        <a:ea typeface="Calibri"/>
                        <a:cs typeface="Times New Roman" panose="02020603050405020304" pitchFamily="18" charset="0"/>
                      </a:endParaRP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800.000đ</a:t>
                      </a:r>
                    </a:p>
                    <a:p>
                      <a:pPr algn="ct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Cho 1 lần thi</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Đăng kí và nộp học phí tại khoa Tin học - Ngoại ngữ </a:t>
                      </a:r>
                    </a:p>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 Địa điểm: C1-302</a:t>
                      </a:r>
                    </a:p>
                    <a:p>
                      <a:pPr>
                        <a:lnSpc>
                          <a:spcPct val="115000"/>
                        </a:lnSpc>
                        <a:spcAft>
                          <a:spcPts val="0"/>
                        </a:spcAft>
                      </a:pPr>
                      <a:r>
                        <a:rPr lang="en-US" sz="1800">
                          <a:effectLst/>
                          <a:latin typeface="Times New Roman" panose="02020603050405020304" pitchFamily="18" charset="0"/>
                          <a:ea typeface="Calibri"/>
                          <a:cs typeface="Times New Roman" panose="02020603050405020304" pitchFamily="18" charset="0"/>
                        </a:rPr>
                        <a:t>- ĐT: 02436923369</a:t>
                      </a:r>
                    </a:p>
                  </a:txBody>
                  <a:tcPr marL="40076" marR="400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95160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6"/>
          <p:cNvSpPr>
            <a:spLocks noChangeArrowheads="1"/>
          </p:cNvSpPr>
          <p:nvPr/>
        </p:nvSpPr>
        <p:spPr bwMode="ltGray">
          <a:xfrm>
            <a:off x="990600" y="2362200"/>
            <a:ext cx="723603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4400" b="1" smtClean="0">
                <a:solidFill>
                  <a:srgbClr val="FF0000"/>
                </a:solidFill>
              </a:rPr>
              <a:t>Các quy định về Tin học</a:t>
            </a:r>
          </a:p>
        </p:txBody>
      </p:sp>
      <p:sp>
        <p:nvSpPr>
          <p:cNvPr id="2" name="Rectangle 1"/>
          <p:cNvSpPr/>
          <p:nvPr/>
        </p:nvSpPr>
        <p:spPr bwMode="auto">
          <a:xfrm>
            <a:off x="0" y="0"/>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26"/>
          <p:cNvSpPr>
            <a:spLocks noChangeArrowheads="1"/>
          </p:cNvSpPr>
          <p:nvPr/>
        </p:nvSpPr>
        <p:spPr bwMode="ltGray">
          <a:xfrm>
            <a:off x="3382224" y="1331673"/>
            <a:ext cx="215095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4400" b="1" smtClean="0">
                <a:solidFill>
                  <a:srgbClr val="FF0000"/>
                </a:solidFill>
              </a:rPr>
              <a:t>Phần 2</a:t>
            </a:r>
            <a:endParaRPr lang="en-US" sz="4400" b="1" dirty="0">
              <a:solidFill>
                <a:srgbClr val="FF0000"/>
              </a:solidFill>
            </a:endParaRPr>
          </a:p>
        </p:txBody>
      </p:sp>
      <p:sp>
        <p:nvSpPr>
          <p:cNvPr id="10" name="Rectangle 9"/>
          <p:cNvSpPr/>
          <p:nvPr/>
        </p:nvSpPr>
        <p:spPr bwMode="auto">
          <a:xfrm>
            <a:off x="0" y="432486"/>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1" name="Rectangle 10"/>
          <p:cNvSpPr/>
          <p:nvPr/>
        </p:nvSpPr>
        <p:spPr bwMode="auto">
          <a:xfrm>
            <a:off x="228600" y="4267200"/>
            <a:ext cx="8915400" cy="91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42581100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dirty="0" smtClean="0">
                <a:latin typeface="Arial" panose="020B0604020202020204" pitchFamily="34" charset="0"/>
                <a:cs typeface="Arial" panose="020B0604020202020204" pitchFamily="34" charset="0"/>
              </a:rPr>
              <a:t>NỘI DUNG</a:t>
            </a:r>
            <a:endParaRPr lang="en-US" sz="2400" dirty="0">
              <a:latin typeface="Arial" panose="020B0604020202020204" pitchFamily="34" charset="0"/>
              <a:cs typeface="Arial" panose="020B0604020202020204" pitchFamily="34" charset="0"/>
            </a:endParaRPr>
          </a:p>
        </p:txBody>
      </p:sp>
      <p:sp>
        <p:nvSpPr>
          <p:cNvPr id="15366" name="Text Box 25"/>
          <p:cNvSpPr txBox="1">
            <a:spLocks noChangeArrowheads="1"/>
          </p:cNvSpPr>
          <p:nvPr/>
        </p:nvSpPr>
        <p:spPr bwMode="gray">
          <a:xfrm>
            <a:off x="1066800" y="1209089"/>
            <a:ext cx="74807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2800" b="1" smtClean="0">
                <a:latin typeface="Arial Narrow" panose="020B0606020202030204" pitchFamily="34" charset="0"/>
              </a:rPr>
              <a:t>Thông tư 03/2014 của Bộ CNTT và TT</a:t>
            </a:r>
            <a:endParaRPr lang="en-US" sz="2800" b="1" dirty="0">
              <a:latin typeface="Arial Narrow" panose="020B0606020202030204" pitchFamily="34" charset="0"/>
            </a:endParaRPr>
          </a:p>
        </p:txBody>
      </p:sp>
      <p:grpSp>
        <p:nvGrpSpPr>
          <p:cNvPr id="2" name="Group 1"/>
          <p:cNvGrpSpPr/>
          <p:nvPr/>
        </p:nvGrpSpPr>
        <p:grpSpPr>
          <a:xfrm>
            <a:off x="345988" y="1097023"/>
            <a:ext cx="685800" cy="685800"/>
            <a:chOff x="345988" y="1097023"/>
            <a:chExt cx="685800" cy="685800"/>
          </a:xfrm>
        </p:grpSpPr>
        <p:sp>
          <p:nvSpPr>
            <p:cNvPr id="993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5367"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1</a:t>
              </a:r>
            </a:p>
          </p:txBody>
        </p:sp>
      </p:gr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pSp>
        <p:nvGrpSpPr>
          <p:cNvPr id="25" name="Group 24"/>
          <p:cNvGrpSpPr/>
          <p:nvPr/>
        </p:nvGrpSpPr>
        <p:grpSpPr>
          <a:xfrm>
            <a:off x="320212" y="2050163"/>
            <a:ext cx="685800" cy="685800"/>
            <a:chOff x="345988" y="1097023"/>
            <a:chExt cx="685800" cy="685800"/>
          </a:xfrm>
        </p:grpSpPr>
        <p:sp>
          <p:nvSpPr>
            <p:cNvPr id="26"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30"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grpSp>
      <p:sp>
        <p:nvSpPr>
          <p:cNvPr id="3" name="Rectangle 2"/>
          <p:cNvSpPr/>
          <p:nvPr/>
        </p:nvSpPr>
        <p:spPr>
          <a:xfrm>
            <a:off x="1066800" y="2050163"/>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Giới thiệu chuẩn Tin học Quốc tế IC3</a:t>
            </a:r>
            <a:endParaRPr lang="en-US" sz="2800" b="1" dirty="0">
              <a:latin typeface="Arial Narrow" panose="020B0606020202030204" pitchFamily="34" charset="0"/>
            </a:endParaRPr>
          </a:p>
        </p:txBody>
      </p:sp>
      <p:grpSp>
        <p:nvGrpSpPr>
          <p:cNvPr id="31" name="Group 30"/>
          <p:cNvGrpSpPr/>
          <p:nvPr/>
        </p:nvGrpSpPr>
        <p:grpSpPr>
          <a:xfrm>
            <a:off x="320211" y="3017463"/>
            <a:ext cx="685800" cy="685800"/>
            <a:chOff x="345988" y="1097023"/>
            <a:chExt cx="685800" cy="685800"/>
          </a:xfrm>
        </p:grpSpPr>
        <p:sp>
          <p:nvSpPr>
            <p:cNvPr id="3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33"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3</a:t>
              </a:r>
            </a:p>
          </p:txBody>
        </p:sp>
      </p:grpSp>
      <p:sp>
        <p:nvSpPr>
          <p:cNvPr id="34" name="Rectangle 33"/>
          <p:cNvSpPr/>
          <p:nvPr/>
        </p:nvSpPr>
        <p:spPr>
          <a:xfrm>
            <a:off x="1006012" y="5336287"/>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Quy định chuẩn đầu ra Tin học của Trường</a:t>
            </a:r>
            <a:endParaRPr lang="en-US" sz="2800" b="1" dirty="0">
              <a:latin typeface="Arial Narrow" panose="020B0606020202030204" pitchFamily="34" charset="0"/>
            </a:endParaRPr>
          </a:p>
        </p:txBody>
      </p:sp>
      <p:sp>
        <p:nvSpPr>
          <p:cNvPr id="17" name="Rectangle 16"/>
          <p:cNvSpPr/>
          <p:nvPr/>
        </p:nvSpPr>
        <p:spPr>
          <a:xfrm>
            <a:off x="1031788" y="3098752"/>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Giới thiệu chuẩn Tin học Quốc tế MOS</a:t>
            </a:r>
            <a:endParaRPr lang="en-US" sz="2800" b="1" dirty="0">
              <a:latin typeface="Arial Narrow" panose="020B0606020202030204" pitchFamily="34" charset="0"/>
            </a:endParaRPr>
          </a:p>
        </p:txBody>
      </p:sp>
      <p:sp>
        <p:nvSpPr>
          <p:cNvPr id="18" name="Rectangle 17"/>
          <p:cNvSpPr/>
          <p:nvPr/>
        </p:nvSpPr>
        <p:spPr>
          <a:xfrm>
            <a:off x="1006012" y="4038600"/>
            <a:ext cx="7620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Công nhận bài thi tương đương giữa chuẩn quốc tế và chuẩn Việt Nam</a:t>
            </a:r>
            <a:endParaRPr lang="en-US" sz="2800" b="1" dirty="0">
              <a:latin typeface="Arial Narrow" panose="020B0606020202030204" pitchFamily="34" charset="0"/>
            </a:endParaRPr>
          </a:p>
        </p:txBody>
      </p:sp>
      <p:grpSp>
        <p:nvGrpSpPr>
          <p:cNvPr id="19" name="Group 18"/>
          <p:cNvGrpSpPr/>
          <p:nvPr/>
        </p:nvGrpSpPr>
        <p:grpSpPr>
          <a:xfrm>
            <a:off x="320212" y="3957310"/>
            <a:ext cx="685800" cy="685800"/>
            <a:chOff x="345988" y="1097023"/>
            <a:chExt cx="685800" cy="685800"/>
          </a:xfrm>
        </p:grpSpPr>
        <p:sp>
          <p:nvSpPr>
            <p:cNvPr id="20"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21"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4</a:t>
              </a:r>
            </a:p>
          </p:txBody>
        </p:sp>
      </p:grpSp>
      <p:grpSp>
        <p:nvGrpSpPr>
          <p:cNvPr id="22" name="Group 21"/>
          <p:cNvGrpSpPr/>
          <p:nvPr/>
        </p:nvGrpSpPr>
        <p:grpSpPr>
          <a:xfrm>
            <a:off x="353756" y="5254998"/>
            <a:ext cx="685800" cy="685800"/>
            <a:chOff x="345988" y="1097023"/>
            <a:chExt cx="685800" cy="685800"/>
          </a:xfrm>
        </p:grpSpPr>
        <p:sp>
          <p:nvSpPr>
            <p:cNvPr id="23"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24"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pSp>
    </p:spTree>
    <p:extLst>
      <p:ext uri="{BB962C8B-B14F-4D97-AF65-F5344CB8AC3E}">
        <p14:creationId xmlns:p14="http://schemas.microsoft.com/office/powerpoint/2010/main" val="1158920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1. THÔNG TƯ 03/2014 CỦA BỘ CNTT &amp;TT</a:t>
            </a:r>
            <a:endParaRPr lang="en-US" sz="2400" dirty="0">
              <a:latin typeface="Arial" panose="020B0604020202020204" pitchFamily="34" charset="0"/>
              <a:cs typeface="Arial" panose="020B0604020202020204" pitchFamily="34" charset="0"/>
            </a:endParaRPr>
          </a:p>
        </p:txBody>
      </p:sp>
      <p:sp>
        <p:nvSpPr>
          <p:cNvPr id="15366" name="Text Box 25"/>
          <p:cNvSpPr txBox="1">
            <a:spLocks noChangeArrowheads="1"/>
          </p:cNvSpPr>
          <p:nvPr/>
        </p:nvSpPr>
        <p:spPr bwMode="gray">
          <a:xfrm>
            <a:off x="1066800" y="1209089"/>
            <a:ext cx="74807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2800" b="1" smtClean="0">
                <a:latin typeface="Arial Narrow" panose="020B0606020202030204" pitchFamily="34" charset="0"/>
              </a:rPr>
              <a:t>Chuẩn kỹ năng sử dụng CNTT cơ bản</a:t>
            </a:r>
            <a:endParaRPr lang="en-US" sz="2800" b="1" dirty="0">
              <a:latin typeface="Arial Narrow" panose="020B0606020202030204" pitchFamily="34" charset="0"/>
            </a:endParaRPr>
          </a:p>
        </p:txBody>
      </p:sp>
      <p:grpSp>
        <p:nvGrpSpPr>
          <p:cNvPr id="2" name="Group 1"/>
          <p:cNvGrpSpPr/>
          <p:nvPr/>
        </p:nvGrpSpPr>
        <p:grpSpPr>
          <a:xfrm>
            <a:off x="-27773" y="994127"/>
            <a:ext cx="1178012" cy="953141"/>
            <a:chOff x="345988" y="1097023"/>
            <a:chExt cx="685800" cy="685800"/>
          </a:xfrm>
        </p:grpSpPr>
        <p:sp>
          <p:nvSpPr>
            <p:cNvPr id="993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5367" name="Text Box 26"/>
            <p:cNvSpPr txBox="1">
              <a:spLocks noChangeArrowheads="1"/>
            </p:cNvSpPr>
            <p:nvPr/>
          </p:nvSpPr>
          <p:spPr bwMode="gray">
            <a:xfrm>
              <a:off x="485765" y="1209090"/>
              <a:ext cx="428966" cy="391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1.1</a:t>
              </a:r>
              <a:endParaRPr lang="en-US" sz="2400" dirty="0">
                <a:solidFill>
                  <a:srgbClr val="FEFEFE"/>
                </a:solidFill>
              </a:endParaRPr>
            </a:p>
          </p:txBody>
        </p:sp>
      </p:gr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3" name="Rectangle 2"/>
          <p:cNvSpPr/>
          <p:nvPr/>
        </p:nvSpPr>
        <p:spPr>
          <a:xfrm>
            <a:off x="1119424" y="2153775"/>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Chuẩn kỹ năng sử dụng CNTT nâng cao</a:t>
            </a:r>
            <a:endParaRPr lang="en-US" sz="2800" b="1" dirty="0">
              <a:latin typeface="Arial Narrow" panose="020B0606020202030204" pitchFamily="34" charset="0"/>
            </a:endParaRPr>
          </a:p>
        </p:txBody>
      </p:sp>
      <p:grpSp>
        <p:nvGrpSpPr>
          <p:cNvPr id="17" name="Group 16"/>
          <p:cNvGrpSpPr/>
          <p:nvPr/>
        </p:nvGrpSpPr>
        <p:grpSpPr>
          <a:xfrm>
            <a:off x="-42112" y="1998022"/>
            <a:ext cx="1178012" cy="953141"/>
            <a:chOff x="345988" y="1097023"/>
            <a:chExt cx="685800" cy="685800"/>
          </a:xfrm>
        </p:grpSpPr>
        <p:sp>
          <p:nvSpPr>
            <p:cNvPr id="18"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9" name="Text Box 26"/>
            <p:cNvSpPr txBox="1">
              <a:spLocks noChangeArrowheads="1"/>
            </p:cNvSpPr>
            <p:nvPr/>
          </p:nvSpPr>
          <p:spPr bwMode="gray">
            <a:xfrm>
              <a:off x="485765" y="1209090"/>
              <a:ext cx="428966" cy="3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1.2</a:t>
              </a:r>
              <a:endParaRPr lang="en-US" sz="2400" dirty="0">
                <a:solidFill>
                  <a:srgbClr val="FEFEFE"/>
                </a:solidFill>
              </a:endParaRPr>
            </a:p>
          </p:txBody>
        </p:sp>
      </p:grpSp>
    </p:spTree>
    <p:extLst>
      <p:ext uri="{BB962C8B-B14F-4D97-AF65-F5344CB8AC3E}">
        <p14:creationId xmlns:p14="http://schemas.microsoft.com/office/powerpoint/2010/main" val="20491605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smtClean="0">
                <a:latin typeface="Arial" panose="020B0604020202020204" pitchFamily="34" charset="0"/>
                <a:cs typeface="Arial" panose="020B0604020202020204" pitchFamily="34" charset="0"/>
              </a:rPr>
              <a:t>1.1.CHUẨN </a:t>
            </a:r>
            <a:r>
              <a:rPr lang="en-US" sz="2400" dirty="0" smtClean="0">
                <a:latin typeface="Arial" panose="020B0604020202020204" pitchFamily="34" charset="0"/>
                <a:cs typeface="Arial" panose="020B0604020202020204" pitchFamily="34" charset="0"/>
              </a:rPr>
              <a:t>KĨ NĂNG SỬ DỤNG CNTT CƠ BẢN</a:t>
            </a:r>
            <a:endParaRPr lang="en-US" sz="24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117163395"/>
              </p:ext>
            </p:extLst>
          </p:nvPr>
        </p:nvGraphicFramePr>
        <p:xfrm>
          <a:off x="304800" y="1752600"/>
          <a:ext cx="8458200" cy="3108960"/>
        </p:xfrm>
        <a:graphic>
          <a:graphicData uri="http://schemas.openxmlformats.org/drawingml/2006/table">
            <a:tbl>
              <a:tblPr firstRow="1" bandRow="1">
                <a:tableStyleId>{5C22544A-7EE6-4342-B048-85BDC9FD1C3A}</a:tableStyleId>
              </a:tblPr>
              <a:tblGrid>
                <a:gridCol w="1057275"/>
                <a:gridCol w="7400925"/>
              </a:tblGrid>
              <a:tr h="370840">
                <a:tc>
                  <a:txBody>
                    <a:bodyPr/>
                    <a:lstStyle/>
                    <a:p>
                      <a:r>
                        <a:rPr lang="en-US" sz="2800" b="1" dirty="0" err="1" smtClean="0">
                          <a:solidFill>
                            <a:schemeClr val="tx1"/>
                          </a:solidFill>
                          <a:latin typeface="Arial Narrow" panose="020B0606020202030204" pitchFamily="34" charset="0"/>
                          <a:cs typeface="Arial" panose="020B0604020202020204" pitchFamily="34" charset="0"/>
                        </a:rPr>
                        <a:t>MĐ1</a:t>
                      </a:r>
                      <a:endParaRPr lang="en-US" sz="2800" b="1" dirty="0">
                        <a:solidFill>
                          <a:schemeClr val="tx1"/>
                        </a:solidFill>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tx1"/>
                          </a:solidFill>
                          <a:effectLst/>
                          <a:latin typeface="Arial Narrow" panose="020B0606020202030204" pitchFamily="34" charset="0"/>
                          <a:ea typeface="+mn-ea"/>
                          <a:cs typeface="+mn-cs"/>
                        </a:rPr>
                        <a:t>Hiểu</a:t>
                      </a:r>
                      <a:r>
                        <a:rPr lang="en-US" sz="2800" b="1" kern="1200" dirty="0" smtClean="0">
                          <a:solidFill>
                            <a:schemeClr val="tx1"/>
                          </a:solidFill>
                          <a:effectLst/>
                          <a:latin typeface="Arial Narrow" panose="020B0606020202030204" pitchFamily="34" charset="0"/>
                          <a:ea typeface="+mn-ea"/>
                          <a:cs typeface="+mn-cs"/>
                        </a:rPr>
                        <a:t> </a:t>
                      </a:r>
                      <a:r>
                        <a:rPr lang="en-US" sz="2800" b="1" kern="1200" dirty="0" err="1" smtClean="0">
                          <a:solidFill>
                            <a:schemeClr val="tx1"/>
                          </a:solidFill>
                          <a:effectLst/>
                          <a:latin typeface="Arial Narrow" panose="020B0606020202030204" pitchFamily="34" charset="0"/>
                          <a:ea typeface="+mn-ea"/>
                          <a:cs typeface="+mn-cs"/>
                        </a:rPr>
                        <a:t>biết</a:t>
                      </a:r>
                      <a:r>
                        <a:rPr lang="en-US" sz="2800" b="1" kern="1200" dirty="0" smtClean="0">
                          <a:solidFill>
                            <a:schemeClr val="tx1"/>
                          </a:solidFill>
                          <a:effectLst/>
                          <a:latin typeface="Arial Narrow" panose="020B0606020202030204" pitchFamily="34" charset="0"/>
                          <a:ea typeface="+mn-ea"/>
                          <a:cs typeface="+mn-cs"/>
                        </a:rPr>
                        <a:t> </a:t>
                      </a:r>
                      <a:r>
                        <a:rPr lang="en-US" sz="2800" b="1" kern="1200" dirty="0" err="1" smtClean="0">
                          <a:solidFill>
                            <a:schemeClr val="tx1"/>
                          </a:solidFill>
                          <a:effectLst/>
                          <a:latin typeface="Arial Narrow" panose="020B0606020202030204" pitchFamily="34" charset="0"/>
                          <a:ea typeface="+mn-ea"/>
                          <a:cs typeface="+mn-cs"/>
                        </a:rPr>
                        <a:t>về</a:t>
                      </a:r>
                      <a:r>
                        <a:rPr lang="en-US" sz="2800" b="1" kern="1200" dirty="0" smtClean="0">
                          <a:solidFill>
                            <a:schemeClr val="tx1"/>
                          </a:solidFill>
                          <a:effectLst/>
                          <a:latin typeface="Arial Narrow" panose="020B0606020202030204" pitchFamily="34" charset="0"/>
                          <a:ea typeface="+mn-ea"/>
                          <a:cs typeface="+mn-cs"/>
                        </a:rPr>
                        <a:t> </a:t>
                      </a:r>
                      <a:r>
                        <a:rPr lang="en-US" sz="2800" b="1" kern="1200" dirty="0" err="1" smtClean="0">
                          <a:solidFill>
                            <a:schemeClr val="tx1"/>
                          </a:solidFill>
                          <a:effectLst/>
                          <a:latin typeface="Arial Narrow" panose="020B0606020202030204" pitchFamily="34" charset="0"/>
                          <a:ea typeface="+mn-ea"/>
                          <a:cs typeface="+mn-cs"/>
                        </a:rPr>
                        <a:t>CNTT</a:t>
                      </a:r>
                      <a:r>
                        <a:rPr lang="en-US" sz="2800" b="1" kern="1200" dirty="0" smtClean="0">
                          <a:solidFill>
                            <a:schemeClr val="tx1"/>
                          </a:solidFill>
                          <a:effectLst/>
                          <a:latin typeface="Arial Narrow" panose="020B0606020202030204" pitchFamily="34" charset="0"/>
                          <a:ea typeface="+mn-ea"/>
                          <a:cs typeface="+mn-cs"/>
                        </a:rPr>
                        <a:t> </a:t>
                      </a:r>
                      <a:r>
                        <a:rPr lang="en-US" sz="2800" b="1" kern="1200" dirty="0" err="1" smtClean="0">
                          <a:solidFill>
                            <a:schemeClr val="tx1"/>
                          </a:solidFill>
                          <a:effectLst/>
                          <a:latin typeface="Arial Narrow" panose="020B0606020202030204" pitchFamily="34" charset="0"/>
                          <a:ea typeface="+mn-ea"/>
                          <a:cs typeface="+mn-cs"/>
                        </a:rPr>
                        <a:t>cơ</a:t>
                      </a:r>
                      <a:r>
                        <a:rPr lang="en-US" sz="2800" b="1" kern="1200" dirty="0" smtClean="0">
                          <a:solidFill>
                            <a:schemeClr val="tx1"/>
                          </a:solidFill>
                          <a:effectLst/>
                          <a:latin typeface="Arial Narrow" panose="020B0606020202030204" pitchFamily="34" charset="0"/>
                          <a:ea typeface="+mn-ea"/>
                          <a:cs typeface="+mn-cs"/>
                        </a:rPr>
                        <a:t> </a:t>
                      </a:r>
                      <a:r>
                        <a:rPr lang="en-US" sz="2800" b="1" kern="1200" dirty="0" err="1" smtClean="0">
                          <a:solidFill>
                            <a:schemeClr val="tx1"/>
                          </a:solidFill>
                          <a:effectLst/>
                          <a:latin typeface="Arial Narrow" panose="020B0606020202030204" pitchFamily="34" charset="0"/>
                          <a:ea typeface="+mn-ea"/>
                          <a:cs typeface="+mn-cs"/>
                        </a:rPr>
                        <a:t>bản</a:t>
                      </a:r>
                      <a:endParaRPr lang="en-US" sz="2800" b="1" dirty="0">
                        <a:solidFill>
                          <a:schemeClr val="tx1"/>
                        </a:solidFill>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latin typeface="Arial Narrow" panose="020B0606020202030204" pitchFamily="34" charset="0"/>
                          <a:cs typeface="Arial" panose="020B0604020202020204" pitchFamily="34" charset="0"/>
                        </a:rPr>
                        <a:t>MĐ2</a:t>
                      </a:r>
                      <a:endParaRPr lang="en-US" sz="2800" b="1"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dk1"/>
                          </a:solidFill>
                          <a:effectLst/>
                          <a:latin typeface="Arial Narrow" panose="020B0606020202030204" pitchFamily="34" charset="0"/>
                          <a:ea typeface="+mn-ea"/>
                          <a:cs typeface="+mn-cs"/>
                        </a:rPr>
                        <a:t>Sử</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dụng</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máy</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tính</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cơ</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a:t>
                      </a:r>
                      <a:endParaRPr lang="en-US" sz="28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latin typeface="Arial Narrow" panose="020B0606020202030204" pitchFamily="34" charset="0"/>
                          <a:cs typeface="Arial" panose="020B0604020202020204" pitchFamily="34" charset="0"/>
                        </a:rPr>
                        <a:t>MĐ3</a:t>
                      </a:r>
                      <a:endParaRPr lang="en-US" sz="2800" b="1"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dk1"/>
                          </a:solidFill>
                          <a:effectLst/>
                          <a:latin typeface="Arial Narrow" panose="020B0606020202030204" pitchFamily="34" charset="0"/>
                          <a:ea typeface="+mn-ea"/>
                          <a:cs typeface="+mn-cs"/>
                        </a:rPr>
                        <a:t>Xử</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lý</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văn</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cơ</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 Word</a:t>
                      </a:r>
                      <a:r>
                        <a:rPr lang="en-US" sz="2800" b="1" kern="1200" baseline="0" dirty="0" smtClean="0">
                          <a:solidFill>
                            <a:schemeClr val="dk1"/>
                          </a:solidFill>
                          <a:effectLst/>
                          <a:latin typeface="Arial Narrow" panose="020B0606020202030204" pitchFamily="34" charset="0"/>
                          <a:ea typeface="+mn-ea"/>
                          <a:cs typeface="+mn-cs"/>
                        </a:rPr>
                        <a:t> </a:t>
                      </a:r>
                      <a:r>
                        <a:rPr lang="en-US" sz="2800" b="1" kern="1200" baseline="0" dirty="0" err="1" smtClean="0">
                          <a:solidFill>
                            <a:schemeClr val="dk1"/>
                          </a:solidFill>
                          <a:effectLst/>
                          <a:latin typeface="Arial Narrow" panose="020B0606020202030204" pitchFamily="34" charset="0"/>
                          <a:ea typeface="+mn-ea"/>
                          <a:cs typeface="+mn-cs"/>
                        </a:rPr>
                        <a:t>cơ</a:t>
                      </a:r>
                      <a:r>
                        <a:rPr lang="en-US" sz="2800" b="1" kern="1200" baseline="0" dirty="0" smtClean="0">
                          <a:solidFill>
                            <a:schemeClr val="dk1"/>
                          </a:solidFill>
                          <a:effectLst/>
                          <a:latin typeface="Arial Narrow" panose="020B0606020202030204" pitchFamily="34" charset="0"/>
                          <a:ea typeface="+mn-ea"/>
                          <a:cs typeface="+mn-cs"/>
                        </a:rPr>
                        <a:t> </a:t>
                      </a:r>
                      <a:r>
                        <a:rPr lang="en-US" sz="2800" b="1" kern="1200" baseline="0" dirty="0" err="1" smtClean="0">
                          <a:solidFill>
                            <a:schemeClr val="dk1"/>
                          </a:solidFill>
                          <a:effectLst/>
                          <a:latin typeface="Arial Narrow" panose="020B0606020202030204" pitchFamily="34" charset="0"/>
                          <a:ea typeface="+mn-ea"/>
                          <a:cs typeface="+mn-cs"/>
                        </a:rPr>
                        <a:t>bản</a:t>
                      </a:r>
                      <a:r>
                        <a:rPr lang="en-US" sz="2800" b="1" kern="1200" baseline="0" dirty="0" smtClean="0">
                          <a:solidFill>
                            <a:schemeClr val="dk1"/>
                          </a:solidFill>
                          <a:effectLst/>
                          <a:latin typeface="Arial Narrow" panose="020B0606020202030204" pitchFamily="34" charset="0"/>
                          <a:ea typeface="+mn-ea"/>
                          <a:cs typeface="+mn-cs"/>
                        </a:rPr>
                        <a:t>)</a:t>
                      </a:r>
                      <a:endParaRPr lang="en-US" sz="28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latin typeface="Arial Narrow" panose="020B0606020202030204" pitchFamily="34" charset="0"/>
                          <a:cs typeface="Arial" panose="020B0604020202020204" pitchFamily="34" charset="0"/>
                        </a:rPr>
                        <a:t>MĐ4</a:t>
                      </a:r>
                      <a:endParaRPr lang="en-US" sz="2800" b="1"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dk1"/>
                          </a:solidFill>
                          <a:effectLst/>
                          <a:latin typeface="Arial Narrow" panose="020B0606020202030204" pitchFamily="34" charset="0"/>
                          <a:ea typeface="+mn-ea"/>
                          <a:cs typeface="+mn-cs"/>
                        </a:rPr>
                        <a:t>Sử</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dụng</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bảng</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tính</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cơ</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 Excel</a:t>
                      </a:r>
                      <a:r>
                        <a:rPr lang="en-US" sz="2800" b="1" kern="1200" baseline="0" dirty="0" smtClean="0">
                          <a:solidFill>
                            <a:schemeClr val="dk1"/>
                          </a:solidFill>
                          <a:effectLst/>
                          <a:latin typeface="Arial Narrow" panose="020B0606020202030204" pitchFamily="34" charset="0"/>
                          <a:ea typeface="+mn-ea"/>
                          <a:cs typeface="+mn-cs"/>
                        </a:rPr>
                        <a:t> </a:t>
                      </a:r>
                      <a:r>
                        <a:rPr lang="en-US" sz="2800" b="1" kern="1200" baseline="0" dirty="0" err="1" smtClean="0">
                          <a:solidFill>
                            <a:schemeClr val="dk1"/>
                          </a:solidFill>
                          <a:effectLst/>
                          <a:latin typeface="Arial Narrow" panose="020B0606020202030204" pitchFamily="34" charset="0"/>
                          <a:ea typeface="+mn-ea"/>
                          <a:cs typeface="+mn-cs"/>
                        </a:rPr>
                        <a:t>cơ</a:t>
                      </a:r>
                      <a:r>
                        <a:rPr lang="en-US" sz="2800" b="1" kern="1200" baseline="0" dirty="0" smtClean="0">
                          <a:solidFill>
                            <a:schemeClr val="dk1"/>
                          </a:solidFill>
                          <a:effectLst/>
                          <a:latin typeface="Arial Narrow" panose="020B0606020202030204" pitchFamily="34" charset="0"/>
                          <a:ea typeface="+mn-ea"/>
                          <a:cs typeface="+mn-cs"/>
                        </a:rPr>
                        <a:t> </a:t>
                      </a:r>
                      <a:r>
                        <a:rPr lang="en-US" sz="2800" b="1" kern="1200" baseline="0" dirty="0" err="1" smtClean="0">
                          <a:solidFill>
                            <a:schemeClr val="dk1"/>
                          </a:solidFill>
                          <a:effectLst/>
                          <a:latin typeface="Arial Narrow" panose="020B0606020202030204" pitchFamily="34" charset="0"/>
                          <a:ea typeface="+mn-ea"/>
                          <a:cs typeface="+mn-cs"/>
                        </a:rPr>
                        <a:t>bản</a:t>
                      </a:r>
                      <a:r>
                        <a:rPr lang="en-US" sz="2800" b="1" kern="1200" baseline="0" dirty="0" smtClean="0">
                          <a:solidFill>
                            <a:schemeClr val="dk1"/>
                          </a:solidFill>
                          <a:effectLst/>
                          <a:latin typeface="Arial Narrow" panose="020B0606020202030204" pitchFamily="34" charset="0"/>
                          <a:ea typeface="+mn-ea"/>
                          <a:cs typeface="+mn-cs"/>
                        </a:rPr>
                        <a:t>)</a:t>
                      </a:r>
                      <a:endParaRPr lang="en-US" sz="28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latin typeface="Arial Narrow" panose="020B0606020202030204" pitchFamily="34" charset="0"/>
                          <a:cs typeface="Arial" panose="020B0604020202020204" pitchFamily="34" charset="0"/>
                        </a:rPr>
                        <a:t>MĐ5</a:t>
                      </a:r>
                      <a:endParaRPr lang="en-US" sz="2800" b="1"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dk1"/>
                          </a:solidFill>
                          <a:effectLst/>
                          <a:latin typeface="Arial Narrow" panose="020B0606020202030204" pitchFamily="34" charset="0"/>
                          <a:ea typeface="+mn-ea"/>
                          <a:cs typeface="+mn-cs"/>
                        </a:rPr>
                        <a:t>Sử</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dụng</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trình</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chiếu</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cơ</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(Power</a:t>
                      </a:r>
                      <a:r>
                        <a:rPr lang="en-US" sz="2800" b="1" kern="1200" baseline="0" dirty="0" smtClean="0">
                          <a:solidFill>
                            <a:schemeClr val="dk1"/>
                          </a:solidFill>
                          <a:effectLst/>
                          <a:latin typeface="Arial Narrow" panose="020B0606020202030204" pitchFamily="34" charset="0"/>
                          <a:ea typeface="+mn-ea"/>
                          <a:cs typeface="+mn-cs"/>
                        </a:rPr>
                        <a:t> point </a:t>
                      </a:r>
                      <a:r>
                        <a:rPr lang="en-US" sz="2800" b="1" kern="1200" baseline="0" dirty="0" err="1" smtClean="0">
                          <a:solidFill>
                            <a:schemeClr val="dk1"/>
                          </a:solidFill>
                          <a:effectLst/>
                          <a:latin typeface="Arial Narrow" panose="020B0606020202030204" pitchFamily="34" charset="0"/>
                          <a:ea typeface="+mn-ea"/>
                          <a:cs typeface="+mn-cs"/>
                        </a:rPr>
                        <a:t>cơ</a:t>
                      </a:r>
                      <a:r>
                        <a:rPr lang="en-US" sz="2800" b="1" kern="1200" baseline="0" dirty="0" smtClean="0">
                          <a:solidFill>
                            <a:schemeClr val="dk1"/>
                          </a:solidFill>
                          <a:effectLst/>
                          <a:latin typeface="Arial Narrow" panose="020B0606020202030204" pitchFamily="34" charset="0"/>
                          <a:ea typeface="+mn-ea"/>
                          <a:cs typeface="+mn-cs"/>
                        </a:rPr>
                        <a:t> </a:t>
                      </a:r>
                      <a:r>
                        <a:rPr lang="en-US" sz="2800" b="1" kern="1200" baseline="0" dirty="0" err="1" smtClean="0">
                          <a:solidFill>
                            <a:schemeClr val="dk1"/>
                          </a:solidFill>
                          <a:effectLst/>
                          <a:latin typeface="Arial Narrow" panose="020B0606020202030204" pitchFamily="34" charset="0"/>
                          <a:ea typeface="+mn-ea"/>
                          <a:cs typeface="+mn-cs"/>
                        </a:rPr>
                        <a:t>bản</a:t>
                      </a:r>
                      <a:r>
                        <a:rPr lang="en-US" sz="2800" b="1" kern="1200" baseline="0" dirty="0" smtClean="0">
                          <a:solidFill>
                            <a:schemeClr val="dk1"/>
                          </a:solidFill>
                          <a:effectLst/>
                          <a:latin typeface="Arial Narrow" panose="020B0606020202030204" pitchFamily="34" charset="0"/>
                          <a:ea typeface="+mn-ea"/>
                          <a:cs typeface="+mn-cs"/>
                        </a:rPr>
                        <a:t>)</a:t>
                      </a:r>
                      <a:endParaRPr lang="en-US" sz="28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err="1" smtClean="0">
                          <a:latin typeface="Arial Narrow" panose="020B0606020202030204" pitchFamily="34" charset="0"/>
                          <a:cs typeface="Arial" panose="020B0604020202020204" pitchFamily="34" charset="0"/>
                        </a:rPr>
                        <a:t>MĐ6</a:t>
                      </a:r>
                      <a:endParaRPr lang="en-US" sz="2800" b="1" dirty="0" smtClean="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2800" b="1" kern="1200" dirty="0" err="1" smtClean="0">
                          <a:solidFill>
                            <a:schemeClr val="dk1"/>
                          </a:solidFill>
                          <a:effectLst/>
                          <a:latin typeface="Arial Narrow" panose="020B0606020202030204" pitchFamily="34" charset="0"/>
                          <a:ea typeface="+mn-ea"/>
                          <a:cs typeface="+mn-cs"/>
                        </a:rPr>
                        <a:t>Sử</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dụng</a:t>
                      </a:r>
                      <a:r>
                        <a:rPr lang="en-US" sz="2800" b="1" kern="1200" dirty="0" smtClean="0">
                          <a:solidFill>
                            <a:schemeClr val="dk1"/>
                          </a:solidFill>
                          <a:effectLst/>
                          <a:latin typeface="Arial Narrow" panose="020B0606020202030204" pitchFamily="34" charset="0"/>
                          <a:ea typeface="+mn-ea"/>
                          <a:cs typeface="+mn-cs"/>
                        </a:rPr>
                        <a:t> Internet </a:t>
                      </a:r>
                      <a:r>
                        <a:rPr lang="en-US" sz="2800" b="1" kern="1200" dirty="0" err="1" smtClean="0">
                          <a:solidFill>
                            <a:schemeClr val="dk1"/>
                          </a:solidFill>
                          <a:effectLst/>
                          <a:latin typeface="Arial Narrow" panose="020B0606020202030204" pitchFamily="34" charset="0"/>
                          <a:ea typeface="+mn-ea"/>
                          <a:cs typeface="+mn-cs"/>
                        </a:rPr>
                        <a:t>cơ</a:t>
                      </a:r>
                      <a:r>
                        <a:rPr lang="en-US" sz="2800" b="1" kern="1200" dirty="0" smtClean="0">
                          <a:solidFill>
                            <a:schemeClr val="dk1"/>
                          </a:solidFill>
                          <a:effectLst/>
                          <a:latin typeface="Arial Narrow" panose="020B0606020202030204" pitchFamily="34" charset="0"/>
                          <a:ea typeface="+mn-ea"/>
                          <a:cs typeface="+mn-cs"/>
                        </a:rPr>
                        <a:t> </a:t>
                      </a:r>
                      <a:r>
                        <a:rPr lang="en-US" sz="2800" b="1" kern="1200" dirty="0" err="1" smtClean="0">
                          <a:solidFill>
                            <a:schemeClr val="dk1"/>
                          </a:solidFill>
                          <a:effectLst/>
                          <a:latin typeface="Arial Narrow" panose="020B0606020202030204" pitchFamily="34" charset="0"/>
                          <a:ea typeface="+mn-ea"/>
                          <a:cs typeface="+mn-cs"/>
                        </a:rPr>
                        <a:t>bản</a:t>
                      </a:r>
                      <a:r>
                        <a:rPr lang="en-US" sz="2800" b="1" kern="1200" dirty="0" smtClean="0">
                          <a:solidFill>
                            <a:schemeClr val="dk1"/>
                          </a:solidFill>
                          <a:effectLst/>
                          <a:latin typeface="Arial Narrow" panose="020B0606020202030204" pitchFamily="34" charset="0"/>
                          <a:ea typeface="+mn-ea"/>
                          <a:cs typeface="+mn-cs"/>
                        </a:rPr>
                        <a:t> </a:t>
                      </a:r>
                      <a:endParaRPr lang="en-US" sz="2800" b="1" dirty="0">
                        <a:latin typeface="Arial Narrow" panose="020B060602020203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ectangle 6"/>
          <p:cNvSpPr/>
          <p:nvPr/>
        </p:nvSpPr>
        <p:spPr>
          <a:xfrm>
            <a:off x="228600" y="990600"/>
            <a:ext cx="8382000" cy="461665"/>
          </a:xfrm>
          <a:prstGeom prst="rect">
            <a:avLst/>
          </a:prstGeom>
        </p:spPr>
        <p:txBody>
          <a:bodyPr wrap="square">
            <a:spAutoFit/>
          </a:bodyPr>
          <a:lstStyle/>
          <a:p>
            <a:r>
              <a:rPr lang="en-US" sz="2400" dirty="0" err="1">
                <a:latin typeface="Arial" panose="020B0604020202020204" pitchFamily="34" charset="0"/>
                <a:cs typeface="Arial" panose="020B0604020202020204" pitchFamily="34" charset="0"/>
              </a:rPr>
              <a:t>Chuẩn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kỹ</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CNTT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gồm</a:t>
            </a:r>
            <a:r>
              <a:rPr lang="en-US" sz="2400" dirty="0">
                <a:latin typeface="Arial" panose="020B0604020202020204" pitchFamily="34" charset="0"/>
                <a:cs typeface="Arial" panose="020B0604020202020204" pitchFamily="34" charset="0"/>
              </a:rPr>
              <a:t> 06 </a:t>
            </a:r>
            <a:r>
              <a:rPr lang="en-US" sz="2400" dirty="0" err="1">
                <a:latin typeface="Arial" panose="020B0604020202020204" pitchFamily="34" charset="0"/>
                <a:cs typeface="Arial" panose="020B0604020202020204" pitchFamily="34" charset="0"/>
              </a:rPr>
              <a:t>mô</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đun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sau</a:t>
            </a: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228600" y="5181600"/>
            <a:ext cx="8382000" cy="830997"/>
          </a:xfrm>
          <a:prstGeom prst="rect">
            <a:avLst/>
          </a:prstGeom>
        </p:spPr>
        <p:txBody>
          <a:bodyPr wrap="square">
            <a:spAutoFit/>
          </a:bodyPr>
          <a:lstStyle/>
          <a:p>
            <a:pPr algn="ctr"/>
            <a:r>
              <a:rPr lang="en-US" sz="2400" dirty="0" err="1" smtClean="0">
                <a:solidFill>
                  <a:srgbClr val="FF0000"/>
                </a:solidFill>
                <a:latin typeface="Arial" panose="020B0604020202020204" pitchFamily="34" charset="0"/>
                <a:cs typeface="Arial" panose="020B0604020202020204" pitchFamily="34" charset="0"/>
              </a:rPr>
              <a:t>Để</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đạt</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chuẩn</a:t>
            </a:r>
            <a:r>
              <a:rPr lang="en-US" sz="2400" dirty="0" smtClean="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kỹ</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năng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sử</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dụng</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CNTT</a:t>
            </a:r>
            <a:r>
              <a:rPr lang="en-US" sz="2400" dirty="0">
                <a:solidFill>
                  <a:srgbClr val="FF0000"/>
                </a:solidFill>
                <a:latin typeface="Arial" panose="020B0604020202020204" pitchFamily="34" charset="0"/>
                <a:cs typeface="Arial" panose="020B0604020202020204" pitchFamily="34" charset="0"/>
              </a:rPr>
              <a:t> </a:t>
            </a:r>
            <a:r>
              <a:rPr lang="en-US" sz="2400" dirty="0" err="1">
                <a:solidFill>
                  <a:srgbClr val="FF0000"/>
                </a:solidFill>
                <a:latin typeface="Arial" panose="020B0604020202020204" pitchFamily="34" charset="0"/>
                <a:cs typeface="Arial" panose="020B0604020202020204" pitchFamily="34" charset="0"/>
              </a:rPr>
              <a:t>cơ</a:t>
            </a:r>
            <a:r>
              <a:rPr lang="en-US" sz="2400" dirty="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bản</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người</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học</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phải</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đạt</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cả</a:t>
            </a:r>
            <a:r>
              <a:rPr lang="en-US" sz="2400" dirty="0" smtClean="0">
                <a:solidFill>
                  <a:srgbClr val="FF0000"/>
                </a:solidFill>
                <a:latin typeface="Arial" panose="020B0604020202020204" pitchFamily="34" charset="0"/>
                <a:cs typeface="Arial" panose="020B0604020202020204" pitchFamily="34" charset="0"/>
              </a:rPr>
              <a:t> 6 </a:t>
            </a:r>
            <a:r>
              <a:rPr lang="en-US" sz="2400" dirty="0" err="1" smtClean="0">
                <a:solidFill>
                  <a:srgbClr val="FF0000"/>
                </a:solidFill>
                <a:latin typeface="Arial" panose="020B0604020202020204" pitchFamily="34" charset="0"/>
                <a:cs typeface="Arial" panose="020B0604020202020204" pitchFamily="34" charset="0"/>
              </a:rPr>
              <a:t>môđun</a:t>
            </a:r>
            <a:r>
              <a:rPr lang="en-US" sz="2400" dirty="0" smtClean="0">
                <a:solidFill>
                  <a:srgbClr val="FF0000"/>
                </a:solidFill>
                <a:latin typeface="Arial" panose="020B0604020202020204" pitchFamily="34" charset="0"/>
                <a:cs typeface="Arial" panose="020B0604020202020204" pitchFamily="34" charset="0"/>
              </a:rPr>
              <a:t> </a:t>
            </a:r>
            <a:r>
              <a:rPr lang="en-US" sz="2400" dirty="0" err="1" smtClean="0">
                <a:solidFill>
                  <a:srgbClr val="FF0000"/>
                </a:solidFill>
                <a:latin typeface="Arial" panose="020B0604020202020204" pitchFamily="34" charset="0"/>
                <a:cs typeface="Arial" panose="020B0604020202020204" pitchFamily="34" charset="0"/>
              </a:rPr>
              <a:t>trên</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8230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125" y="84263"/>
            <a:ext cx="8686800" cy="630237"/>
          </a:xfrm>
        </p:spPr>
        <p:txBody>
          <a:bodyPr/>
          <a:lstStyle/>
          <a:p>
            <a:r>
              <a:rPr lang="en-US" sz="2400" smtClean="0">
                <a:latin typeface="Arial" panose="020B0604020202020204" pitchFamily="34" charset="0"/>
                <a:cs typeface="Arial" panose="020B0604020202020204" pitchFamily="34" charset="0"/>
              </a:rPr>
              <a:t>1.2. CHUẨN </a:t>
            </a:r>
            <a:r>
              <a:rPr lang="en-US" sz="2400" dirty="0" smtClean="0">
                <a:latin typeface="Arial" panose="020B0604020202020204" pitchFamily="34" charset="0"/>
                <a:cs typeface="Arial" panose="020B0604020202020204" pitchFamily="34" charset="0"/>
              </a:rPr>
              <a:t>KĨ NĂNG SỬ DỤNG CNTT NÂNG CAO</a:t>
            </a:r>
            <a:endParaRPr lang="en-US" sz="2400" dirty="0">
              <a:latin typeface="Arial" panose="020B0604020202020204" pitchFamily="34" charset="0"/>
              <a:cs typeface="Arial" panose="020B0604020202020204" pitchFamily="34" charset="0"/>
            </a:endParaRPr>
          </a:p>
        </p:txBody>
      </p:sp>
      <p:sp>
        <p:nvSpPr>
          <p:cNvPr id="6" name="Rectangle 5"/>
          <p:cNvSpPr/>
          <p:nvPr/>
        </p:nvSpPr>
        <p:spPr>
          <a:xfrm>
            <a:off x="192000" y="1017325"/>
            <a:ext cx="8941871" cy="4967514"/>
          </a:xfrm>
          <a:prstGeom prst="rect">
            <a:avLst/>
          </a:prstGeom>
        </p:spPr>
        <p:txBody>
          <a:bodyPr wrap="none">
            <a:spAutoFit/>
          </a:bodyPr>
          <a:lstStyle/>
          <a:p>
            <a:pPr>
              <a:lnSpc>
                <a:spcPct val="120000"/>
              </a:lnSpc>
            </a:pPr>
            <a:r>
              <a:rPr lang="en-US" sz="2400" smtClean="0">
                <a:latin typeface="Arial" panose="020B0604020202020204" pitchFamily="34" charset="0"/>
                <a:cs typeface="Arial" panose="020B0604020202020204" pitchFamily="34" charset="0"/>
              </a:rPr>
              <a:t>-  </a:t>
            </a:r>
            <a:r>
              <a:rPr lang="en-US" sz="2400" b="1" smtClean="0">
                <a:solidFill>
                  <a:srgbClr val="FF0000"/>
                </a:solidFill>
                <a:latin typeface="Arial" panose="020B0604020202020204" pitchFamily="34" charset="0"/>
                <a:cs typeface="Arial" panose="020B0604020202020204" pitchFamily="34" charset="0"/>
              </a:rPr>
              <a:t>Đạt </a:t>
            </a:r>
            <a:r>
              <a:rPr lang="en-US" sz="2400" b="1" dirty="0">
                <a:solidFill>
                  <a:srgbClr val="FF0000"/>
                </a:solidFill>
                <a:latin typeface="Arial" panose="020B0604020202020204" pitchFamily="34" charset="0"/>
                <a:cs typeface="Arial" panose="020B0604020202020204" pitchFamily="34" charset="0"/>
              </a:rPr>
              <a:t>6 </a:t>
            </a:r>
            <a:r>
              <a:rPr lang="en-US" sz="2400" b="1" dirty="0" err="1">
                <a:solidFill>
                  <a:srgbClr val="FF0000"/>
                </a:solidFill>
                <a:latin typeface="Arial" panose="020B0604020202020204" pitchFamily="34" charset="0"/>
                <a:cs typeface="Arial" panose="020B0604020202020204" pitchFamily="34" charset="0"/>
              </a:rPr>
              <a:t>kĩ</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năng</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sử</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dụng</a:t>
            </a:r>
            <a:r>
              <a:rPr lang="en-US" sz="2400" b="1" dirty="0">
                <a:solidFill>
                  <a:srgbClr val="FF0000"/>
                </a:solidFill>
                <a:latin typeface="Arial" panose="020B0604020202020204" pitchFamily="34" charset="0"/>
                <a:cs typeface="Arial" panose="020B0604020202020204" pitchFamily="34" charset="0"/>
              </a:rPr>
              <a:t> CNTT </a:t>
            </a:r>
            <a:r>
              <a:rPr lang="en-US" sz="2400" b="1" dirty="0" err="1">
                <a:solidFill>
                  <a:srgbClr val="FF0000"/>
                </a:solidFill>
                <a:latin typeface="Arial" panose="020B0604020202020204" pitchFamily="34" charset="0"/>
                <a:cs typeface="Arial" panose="020B0604020202020204" pitchFamily="34" charset="0"/>
              </a:rPr>
              <a:t>cơ</a:t>
            </a:r>
            <a:r>
              <a:rPr lang="en-US" sz="2400" b="1" dirty="0">
                <a:solidFill>
                  <a:srgbClr val="FF0000"/>
                </a:solidFill>
                <a:latin typeface="Arial" panose="020B0604020202020204" pitchFamily="34" charset="0"/>
                <a:cs typeface="Arial" panose="020B0604020202020204" pitchFamily="34" charset="0"/>
              </a:rPr>
              <a:t> </a:t>
            </a:r>
            <a:r>
              <a:rPr lang="en-US" sz="2400" b="1" dirty="0" err="1" smtClean="0">
                <a:solidFill>
                  <a:srgbClr val="FF0000"/>
                </a:solidFill>
                <a:latin typeface="Arial" panose="020B0604020202020204" pitchFamily="34" charset="0"/>
                <a:cs typeface="Arial" panose="020B0604020202020204" pitchFamily="34" charset="0"/>
              </a:rPr>
              <a:t>bản</a:t>
            </a:r>
            <a:endParaRPr lang="en-US" sz="2400" b="1" dirty="0" smtClean="0">
              <a:solidFill>
                <a:srgbClr val="FF0000"/>
              </a:solidFill>
              <a:latin typeface="Arial" panose="020B0604020202020204" pitchFamily="34" charset="0"/>
              <a:cs typeface="Arial" panose="020B0604020202020204" pitchFamily="34" charset="0"/>
            </a:endParaRPr>
          </a:p>
          <a:p>
            <a:pPr marL="285750" indent="-285750">
              <a:lnSpc>
                <a:spcPct val="120000"/>
              </a:lnSpc>
              <a:buFontTx/>
              <a:buChar char="-"/>
            </a:pPr>
            <a:r>
              <a:rPr lang="en-US" sz="2400" b="1" dirty="0" err="1" smtClean="0">
                <a:solidFill>
                  <a:srgbClr val="FF0000"/>
                </a:solidFill>
                <a:latin typeface="Arial" panose="020B0604020202020204" pitchFamily="34" charset="0"/>
                <a:cs typeface="Arial" panose="020B0604020202020204" pitchFamily="34" charset="0"/>
              </a:rPr>
              <a:t>Và</a:t>
            </a:r>
            <a:r>
              <a:rPr lang="en-US" sz="2400" b="1" dirty="0" smtClean="0">
                <a:solidFill>
                  <a:srgbClr val="FF0000"/>
                </a:solidFill>
                <a:latin typeface="Arial" panose="020B0604020202020204" pitchFamily="34" charset="0"/>
                <a:cs typeface="Arial" panose="020B0604020202020204" pitchFamily="34" charset="0"/>
              </a:rPr>
              <a:t> </a:t>
            </a:r>
            <a:r>
              <a:rPr lang="en-US" sz="2400" b="1" dirty="0" err="1" smtClean="0">
                <a:solidFill>
                  <a:srgbClr val="FF0000"/>
                </a:solidFill>
                <a:latin typeface="Arial" panose="020B0604020202020204" pitchFamily="34" charset="0"/>
                <a:cs typeface="Arial" panose="020B0604020202020204" pitchFamily="34" charset="0"/>
              </a:rPr>
              <a:t>phải</a:t>
            </a:r>
            <a:r>
              <a:rPr lang="en-US" sz="2400" b="1" dirty="0" smtClean="0">
                <a:solidFill>
                  <a:srgbClr val="FF0000"/>
                </a:solidFill>
                <a:latin typeface="Arial" panose="020B0604020202020204" pitchFamily="34" charset="0"/>
                <a:cs typeface="Arial" panose="020B0604020202020204" pitchFamily="34" charset="0"/>
              </a:rPr>
              <a:t> </a:t>
            </a:r>
            <a:r>
              <a:rPr lang="en-US" sz="2400" b="1" dirty="0" err="1" smtClean="0">
                <a:solidFill>
                  <a:srgbClr val="FF0000"/>
                </a:solidFill>
                <a:latin typeface="Arial" panose="020B0604020202020204" pitchFamily="34" charset="0"/>
                <a:cs typeface="Arial" panose="020B0604020202020204" pitchFamily="34" charset="0"/>
              </a:rPr>
              <a:t>đạt</a:t>
            </a:r>
            <a:r>
              <a:rPr lang="en-US" sz="2400" b="1" dirty="0" smtClean="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tối</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thiểu</a:t>
            </a:r>
            <a:r>
              <a:rPr lang="en-US" sz="2400" b="1" dirty="0">
                <a:solidFill>
                  <a:srgbClr val="FF0000"/>
                </a:solidFill>
                <a:latin typeface="Arial" panose="020B0604020202020204" pitchFamily="34" charset="0"/>
                <a:cs typeface="Arial" panose="020B0604020202020204" pitchFamily="34" charset="0"/>
              </a:rPr>
              <a:t> </a:t>
            </a:r>
            <a:r>
              <a:rPr lang="en-US" sz="2400" b="1" dirty="0" smtClean="0">
                <a:solidFill>
                  <a:srgbClr val="FF0000"/>
                </a:solidFill>
                <a:latin typeface="Arial" panose="020B0604020202020204" pitchFamily="34" charset="0"/>
                <a:cs typeface="Arial" panose="020B0604020202020204" pitchFamily="34" charset="0"/>
              </a:rPr>
              <a:t>3 </a:t>
            </a:r>
            <a:r>
              <a:rPr lang="en-US" sz="2400" b="1" dirty="0" err="1" smtClean="0">
                <a:solidFill>
                  <a:srgbClr val="FF0000"/>
                </a:solidFill>
                <a:latin typeface="Arial" panose="020B0604020202020204" pitchFamily="34" charset="0"/>
                <a:cs typeface="Arial" panose="020B0604020202020204" pitchFamily="34" charset="0"/>
              </a:rPr>
              <a:t>trong</a:t>
            </a:r>
            <a:r>
              <a:rPr lang="en-US" sz="2400" b="1" dirty="0" smtClean="0">
                <a:solidFill>
                  <a:srgbClr val="FF0000"/>
                </a:solidFill>
                <a:latin typeface="Arial" panose="020B0604020202020204" pitchFamily="34" charset="0"/>
                <a:cs typeface="Arial" panose="020B0604020202020204" pitchFamily="34" charset="0"/>
              </a:rPr>
              <a:t> 9 </a:t>
            </a:r>
            <a:r>
              <a:rPr lang="en-US" sz="2400" b="1" dirty="0" err="1">
                <a:solidFill>
                  <a:srgbClr val="FF0000"/>
                </a:solidFill>
                <a:latin typeface="Arial" panose="020B0604020202020204" pitchFamily="34" charset="0"/>
                <a:cs typeface="Arial" panose="020B0604020202020204" pitchFamily="34" charset="0"/>
              </a:rPr>
              <a:t>kĩ</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năng</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sử</a:t>
            </a:r>
            <a:r>
              <a:rPr lang="en-US" sz="2400" b="1" dirty="0">
                <a:solidFill>
                  <a:srgbClr val="FF0000"/>
                </a:solidFill>
                <a:latin typeface="Arial" panose="020B0604020202020204" pitchFamily="34" charset="0"/>
                <a:cs typeface="Arial" panose="020B0604020202020204" pitchFamily="34" charset="0"/>
              </a:rPr>
              <a:t> </a:t>
            </a:r>
            <a:r>
              <a:rPr lang="en-US" sz="2400" b="1" dirty="0" err="1">
                <a:solidFill>
                  <a:srgbClr val="FF0000"/>
                </a:solidFill>
                <a:latin typeface="Arial" panose="020B0604020202020204" pitchFamily="34" charset="0"/>
                <a:cs typeface="Arial" panose="020B0604020202020204" pitchFamily="34" charset="0"/>
              </a:rPr>
              <a:t>dụng</a:t>
            </a:r>
            <a:r>
              <a:rPr lang="en-US" sz="2400" b="1" dirty="0">
                <a:solidFill>
                  <a:srgbClr val="FF0000"/>
                </a:solidFill>
                <a:latin typeface="Arial" panose="020B0604020202020204" pitchFamily="34" charset="0"/>
                <a:cs typeface="Arial" panose="020B0604020202020204" pitchFamily="34" charset="0"/>
              </a:rPr>
              <a:t> CNTT </a:t>
            </a:r>
            <a:r>
              <a:rPr lang="en-US" sz="2400" b="1" dirty="0" err="1" smtClean="0">
                <a:solidFill>
                  <a:srgbClr val="FF0000"/>
                </a:solidFill>
                <a:latin typeface="Arial" panose="020B0604020202020204" pitchFamily="34" charset="0"/>
                <a:cs typeface="Arial" panose="020B0604020202020204" pitchFamily="34" charset="0"/>
              </a:rPr>
              <a:t>sau</a:t>
            </a:r>
            <a:endParaRPr lang="en-US" sz="2400" b="1" dirty="0" smtClean="0">
              <a:solidFill>
                <a:srgbClr val="FF0000"/>
              </a:solidFill>
              <a:latin typeface="Arial" panose="020B0604020202020204" pitchFamily="34" charset="0"/>
              <a:cs typeface="Arial" panose="020B0604020202020204" pitchFamily="34" charset="0"/>
            </a:endParaRPr>
          </a:p>
          <a:p>
            <a:pPr lvl="1">
              <a:lnSpc>
                <a:spcPct val="120000"/>
              </a:lnSpc>
            </a:pPr>
            <a:r>
              <a:rPr lang="en-US" sz="2400" dirty="0" smtClean="0">
                <a:latin typeface="Arial" panose="020B0604020202020204" pitchFamily="34" charset="0"/>
                <a:cs typeface="Arial" panose="020B0604020202020204" pitchFamily="34" charset="0"/>
              </a:rPr>
              <a:t>1. </a:t>
            </a:r>
            <a:r>
              <a:rPr lang="en-US" sz="2400" dirty="0" err="1">
                <a:latin typeface="Arial" panose="020B0604020202020204" pitchFamily="34" charset="0"/>
                <a:cs typeface="Arial" panose="020B0604020202020204" pitchFamily="34" charset="0"/>
              </a:rPr>
              <a:t>Xử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lý</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(Word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smtClean="0">
                <a:latin typeface="Arial" panose="020B0604020202020204" pitchFamily="34" charset="0"/>
                <a:cs typeface="Arial" panose="020B0604020202020204" pitchFamily="34" charset="0"/>
              </a:rPr>
              <a:t>)</a:t>
            </a:r>
          </a:p>
          <a:p>
            <a:pPr lvl="1">
              <a:lnSpc>
                <a:spcPct val="120000"/>
              </a:lnSpc>
            </a:pPr>
            <a:r>
              <a:rPr lang="en-US" sz="2400" dirty="0" smtClean="0">
                <a:latin typeface="Arial" panose="020B0604020202020204" pitchFamily="34" charset="0"/>
                <a:cs typeface="Arial" panose="020B0604020202020204" pitchFamily="34" charset="0"/>
              </a:rPr>
              <a:t>2.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(Excel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smtClean="0">
                <a:latin typeface="Arial" panose="020B0604020202020204" pitchFamily="34" charset="0"/>
                <a:cs typeface="Arial" panose="020B0604020202020204" pitchFamily="34" charset="0"/>
              </a:rPr>
              <a:t>)</a:t>
            </a:r>
          </a:p>
          <a:p>
            <a:pPr lvl="1">
              <a:lnSpc>
                <a:spcPct val="120000"/>
              </a:lnSpc>
            </a:pPr>
            <a:r>
              <a:rPr lang="en-US" sz="2400" dirty="0" smtClean="0">
                <a:latin typeface="Arial" panose="020B0604020202020204" pitchFamily="34" charset="0"/>
                <a:cs typeface="Arial" panose="020B0604020202020204" pitchFamily="34" charset="0"/>
              </a:rPr>
              <a:t>3.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trình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chiếu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(Power point </a:t>
            </a:r>
            <a:r>
              <a:rPr lang="en-US" sz="2400" dirty="0" err="1">
                <a:latin typeface="Arial" panose="020B0604020202020204" pitchFamily="34" charset="0"/>
                <a:cs typeface="Arial" panose="020B0604020202020204" pitchFamily="34" charset="0"/>
              </a:rPr>
              <a:t>nâng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smtClean="0">
                <a:latin typeface="Arial" panose="020B0604020202020204" pitchFamily="34" charset="0"/>
                <a:cs typeface="Arial" panose="020B0604020202020204" pitchFamily="34" charset="0"/>
              </a:rPr>
              <a:t>)</a:t>
            </a:r>
          </a:p>
          <a:p>
            <a:pPr lvl="1">
              <a:lnSpc>
                <a:spcPct val="120000"/>
              </a:lnSpc>
            </a:pPr>
            <a:r>
              <a:rPr lang="en-US" sz="2400" dirty="0" smtClean="0">
                <a:latin typeface="Arial" panose="020B0604020202020204" pitchFamily="34" charset="0"/>
                <a:cs typeface="Arial" panose="020B0604020202020204" pitchFamily="34" charset="0"/>
              </a:rPr>
              <a:t>4.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hệ</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cơ</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sở</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dữ</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liệu</a:t>
            </a:r>
            <a:endParaRPr lang="en-US" sz="2400" dirty="0" smtClean="0">
              <a:latin typeface="Arial" panose="020B0604020202020204" pitchFamily="34" charset="0"/>
              <a:cs typeface="Arial" panose="020B0604020202020204" pitchFamily="34" charset="0"/>
            </a:endParaRPr>
          </a:p>
          <a:p>
            <a:pPr lvl="1">
              <a:lnSpc>
                <a:spcPct val="120000"/>
              </a:lnSpc>
            </a:pPr>
            <a:r>
              <a:rPr lang="en-US" sz="2400" dirty="0" smtClean="0">
                <a:latin typeface="Arial" panose="020B0604020202020204" pitchFamily="34" charset="0"/>
                <a:cs typeface="Arial" panose="020B0604020202020204" pitchFamily="34" charset="0"/>
              </a:rPr>
              <a:t>5. </a:t>
            </a:r>
            <a:r>
              <a:rPr lang="en-US" sz="2400" dirty="0" err="1">
                <a:latin typeface="Arial" panose="020B0604020202020204" pitchFamily="34" charset="0"/>
                <a:cs typeface="Arial" panose="020B0604020202020204" pitchFamily="34" charset="0"/>
              </a:rPr>
              <a:t>Thiết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đồ</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họa</a:t>
            </a:r>
            <a:r>
              <a:rPr lang="en-US" sz="2400" dirty="0">
                <a:latin typeface="Arial" panose="020B0604020202020204" pitchFamily="34" charset="0"/>
                <a:cs typeface="Arial" panose="020B0604020202020204" pitchFamily="34" charset="0"/>
              </a:rPr>
              <a:t> 2 </a:t>
            </a:r>
            <a:r>
              <a:rPr lang="en-US" sz="2400" dirty="0" err="1" smtClean="0">
                <a:latin typeface="Arial" panose="020B0604020202020204" pitchFamily="34" charset="0"/>
                <a:cs typeface="Arial" panose="020B0604020202020204" pitchFamily="34" charset="0"/>
              </a:rPr>
              <a:t>chiều</a:t>
            </a:r>
            <a:endParaRPr lang="en-US" sz="2400" dirty="0" smtClean="0">
              <a:latin typeface="Arial" panose="020B0604020202020204" pitchFamily="34" charset="0"/>
              <a:cs typeface="Arial" panose="020B0604020202020204" pitchFamily="34" charset="0"/>
            </a:endParaRPr>
          </a:p>
          <a:p>
            <a:pPr lvl="1">
              <a:lnSpc>
                <a:spcPct val="120000"/>
              </a:lnSpc>
            </a:pPr>
            <a:r>
              <a:rPr lang="en-US" sz="2400" dirty="0" smtClean="0">
                <a:latin typeface="Arial" panose="020B0604020202020204" pitchFamily="34" charset="0"/>
                <a:cs typeface="Arial" panose="020B0604020202020204" pitchFamily="34" charset="0"/>
              </a:rPr>
              <a:t>6. </a:t>
            </a:r>
            <a:r>
              <a:rPr lang="en-US" sz="2400" dirty="0" err="1">
                <a:latin typeface="Arial" panose="020B0604020202020204" pitchFamily="34" charset="0"/>
                <a:cs typeface="Arial" panose="020B0604020202020204" pitchFamily="34" charset="0"/>
              </a:rPr>
              <a:t>Biên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ảnh</a:t>
            </a:r>
            <a:endParaRPr lang="en-US" sz="2400" dirty="0" smtClean="0">
              <a:latin typeface="Arial" panose="020B0604020202020204" pitchFamily="34" charset="0"/>
              <a:cs typeface="Arial" panose="020B0604020202020204" pitchFamily="34" charset="0"/>
            </a:endParaRPr>
          </a:p>
          <a:p>
            <a:pPr lvl="1">
              <a:lnSpc>
                <a:spcPct val="120000"/>
              </a:lnSpc>
            </a:pPr>
            <a:r>
              <a:rPr lang="en-US" sz="2400" dirty="0" smtClean="0">
                <a:latin typeface="Arial" panose="020B0604020202020204" pitchFamily="34" charset="0"/>
                <a:cs typeface="Arial" panose="020B0604020202020204" pitchFamily="34" charset="0"/>
              </a:rPr>
              <a:t>7. </a:t>
            </a:r>
            <a:r>
              <a:rPr lang="en-US" sz="2400" dirty="0" err="1">
                <a:latin typeface="Arial" panose="020B0604020202020204" pitchFamily="34" charset="0"/>
                <a:cs typeface="Arial" panose="020B0604020202020204" pitchFamily="34" charset="0"/>
              </a:rPr>
              <a:t>Biên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tin </a:t>
            </a:r>
            <a:r>
              <a:rPr lang="en-US" sz="2400" dirty="0" err="1">
                <a:latin typeface="Arial" panose="020B0604020202020204" pitchFamily="34" charset="0"/>
                <a:cs typeface="Arial" panose="020B0604020202020204" pitchFamily="34" charset="0"/>
              </a:rPr>
              <a:t>điện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tử</a:t>
            </a:r>
            <a:endParaRPr lang="en-US" sz="2400" dirty="0" smtClean="0">
              <a:latin typeface="Arial" panose="020B0604020202020204" pitchFamily="34" charset="0"/>
              <a:cs typeface="Arial" panose="020B0604020202020204" pitchFamily="34" charset="0"/>
            </a:endParaRPr>
          </a:p>
          <a:p>
            <a:pPr lvl="1">
              <a:lnSpc>
                <a:spcPct val="120000"/>
              </a:lnSpc>
            </a:pPr>
            <a:r>
              <a:rPr lang="en-US" sz="2400" dirty="0" smtClean="0">
                <a:latin typeface="Arial" panose="020B0604020202020204" pitchFamily="34" charset="0"/>
                <a:cs typeface="Arial" panose="020B0604020202020204" pitchFamily="34" charset="0"/>
              </a:rPr>
              <a:t>8. </a:t>
            </a:r>
            <a:r>
              <a:rPr lang="en-US" sz="2400" dirty="0">
                <a:latin typeface="Arial" panose="020B0604020202020204" pitchFamily="34" charset="0"/>
                <a:cs typeface="Arial" panose="020B0604020202020204" pitchFamily="34" charset="0"/>
              </a:rPr>
              <a:t>An </a:t>
            </a:r>
            <a:r>
              <a:rPr lang="en-US" sz="2400" dirty="0" err="1">
                <a:latin typeface="Arial" panose="020B0604020202020204" pitchFamily="34" charset="0"/>
                <a:cs typeface="Arial" panose="020B0604020202020204" pitchFamily="34" charset="0"/>
              </a:rPr>
              <a:t>toàn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mật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tin</a:t>
            </a:r>
          </a:p>
          <a:p>
            <a:pPr lvl="1">
              <a:lnSpc>
                <a:spcPct val="120000"/>
              </a:lnSpc>
            </a:pPr>
            <a:r>
              <a:rPr lang="en-US" sz="2400" dirty="0" smtClean="0">
                <a:latin typeface="Arial" panose="020B0604020202020204" pitchFamily="34" charset="0"/>
                <a:cs typeface="Arial" panose="020B0604020202020204" pitchFamily="34" charset="0"/>
              </a:rPr>
              <a:t>9. </a:t>
            </a:r>
            <a:r>
              <a:rPr lang="en-US" sz="2400" dirty="0" err="1">
                <a:latin typeface="Arial" panose="020B0604020202020204" pitchFamily="34" charset="0"/>
                <a:cs typeface="Arial" panose="020B0604020202020204" pitchFamily="34" charset="0"/>
              </a:rPr>
              <a:t>Sử</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dụng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phần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mềm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dự</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án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481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2. GIỚI THIỆU CHUẨN TIN HỌC QUỐC TẾ IC3</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2" name="Rectangle 1"/>
          <p:cNvSpPr/>
          <p:nvPr/>
        </p:nvSpPr>
        <p:spPr>
          <a:xfrm>
            <a:off x="152400" y="917938"/>
            <a:ext cx="8610600" cy="1200329"/>
          </a:xfrm>
          <a:prstGeom prst="rect">
            <a:avLst/>
          </a:prstGeom>
        </p:spPr>
        <p:txBody>
          <a:bodyPr wrap="square">
            <a:spAutoFit/>
          </a:bodyPr>
          <a:lstStyle/>
          <a:p>
            <a:pPr algn="just"/>
            <a:r>
              <a:rPr lang="nb-NO" sz="2400" smtClean="0"/>
              <a:t>        IC3 </a:t>
            </a:r>
            <a:r>
              <a:rPr lang="nb-NO" sz="2400"/>
              <a:t>(Internet and Computing Core Certification) là chuẩn quốc tế về sử dụng máy tính và Internet do tổ chức Certiport của Mỹ cấp. </a:t>
            </a:r>
            <a:endParaRPr lang="nb-NO" sz="2400" smtClean="0"/>
          </a:p>
        </p:txBody>
      </p:sp>
      <p:sp>
        <p:nvSpPr>
          <p:cNvPr id="3" name="Rectangle 2"/>
          <p:cNvSpPr/>
          <p:nvPr/>
        </p:nvSpPr>
        <p:spPr>
          <a:xfrm>
            <a:off x="172994" y="2122398"/>
            <a:ext cx="8590005" cy="1938992"/>
          </a:xfrm>
          <a:prstGeom prst="rect">
            <a:avLst/>
          </a:prstGeom>
        </p:spPr>
        <p:txBody>
          <a:bodyPr wrap="square">
            <a:spAutoFit/>
          </a:bodyPr>
          <a:lstStyle/>
          <a:p>
            <a:pPr algn="just"/>
            <a:r>
              <a:rPr lang="nb-NO" sz="2400" smtClean="0"/>
              <a:t>         IC3 </a:t>
            </a:r>
            <a:r>
              <a:rPr lang="nb-NO" sz="2400"/>
              <a:t>chuẩn hóa kiến thức về công nghệ thông tin trong việc sử dụng máy tính và </a:t>
            </a:r>
            <a:r>
              <a:rPr lang="nb-NO" sz="2400" smtClean="0"/>
              <a:t>Internet, </a:t>
            </a:r>
            <a:r>
              <a:rPr lang="nb-NO" sz="2400"/>
              <a:t>đáp ứng đúng các mục tiêu, yêu cầu trong quá trình hội nhập và toàn cầu hóa. Đảm bảo được các yêu cầu về trình độ và kỹ năng sử dụng công nghệ thông tin trong thời đại công nghệ số hiện nay.</a:t>
            </a:r>
            <a:endParaRPr lang="en-US" sz="2400"/>
          </a:p>
        </p:txBody>
      </p:sp>
      <p:sp>
        <p:nvSpPr>
          <p:cNvPr id="4" name="Rectangle 3"/>
          <p:cNvSpPr/>
          <p:nvPr/>
        </p:nvSpPr>
        <p:spPr>
          <a:xfrm>
            <a:off x="380997" y="4298936"/>
            <a:ext cx="8381999" cy="1200329"/>
          </a:xfrm>
          <a:prstGeom prst="rect">
            <a:avLst/>
          </a:prstGeom>
        </p:spPr>
        <p:txBody>
          <a:bodyPr wrap="square">
            <a:spAutoFit/>
          </a:bodyPr>
          <a:lstStyle/>
          <a:p>
            <a:pPr algn="just"/>
            <a:r>
              <a:rPr lang="nb-NO" sz="2400" smtClean="0"/>
              <a:t>         Để </a:t>
            </a:r>
            <a:r>
              <a:rPr lang="nb-NO" sz="2400"/>
              <a:t>được cấp chứng chỉ IC</a:t>
            </a:r>
            <a:r>
              <a:rPr lang="nb-NO" sz="2400" baseline="30000"/>
              <a:t>3</a:t>
            </a:r>
            <a:r>
              <a:rPr lang="nb-NO" sz="2400"/>
              <a:t>, thí sinh phải thi đạt cả 3 nội dung: Máy tính căn bản, Phần mềm máy tính và Kết nối trực tuyến.</a:t>
            </a:r>
            <a:endParaRPr lang="en-US" sz="2400"/>
          </a:p>
        </p:txBody>
      </p:sp>
    </p:spTree>
    <p:extLst>
      <p:ext uri="{BB962C8B-B14F-4D97-AF65-F5344CB8AC3E}">
        <p14:creationId xmlns:p14="http://schemas.microsoft.com/office/powerpoint/2010/main" val="772660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2. GIỚI THIỆU CHUẨN TIN HỌC QUỐC TẾ IC3</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aphicFrame>
        <p:nvGraphicFramePr>
          <p:cNvPr id="5" name="Table 4"/>
          <p:cNvGraphicFramePr>
            <a:graphicFrameLocks noGrp="1"/>
          </p:cNvGraphicFramePr>
          <p:nvPr>
            <p:extLst>
              <p:ext uri="{D42A27DB-BD31-4B8C-83A1-F6EECF244321}">
                <p14:modId xmlns:p14="http://schemas.microsoft.com/office/powerpoint/2010/main" val="3445188359"/>
              </p:ext>
            </p:extLst>
          </p:nvPr>
        </p:nvGraphicFramePr>
        <p:xfrm>
          <a:off x="900906" y="1932737"/>
          <a:ext cx="7176294" cy="2338611"/>
        </p:xfrm>
        <a:graphic>
          <a:graphicData uri="http://schemas.openxmlformats.org/drawingml/2006/table">
            <a:tbl>
              <a:tblPr firstRow="1" firstCol="1" bandRow="1">
                <a:tableStyleId>{5C22544A-7EE6-4342-B048-85BDC9FD1C3A}</a:tableStyleId>
              </a:tblPr>
              <a:tblGrid>
                <a:gridCol w="927894"/>
                <a:gridCol w="3973778"/>
                <a:gridCol w="1243640"/>
                <a:gridCol w="1030982"/>
              </a:tblGrid>
              <a:tr h="734263">
                <a:tc>
                  <a:txBody>
                    <a:bodyPr/>
                    <a:lstStyle/>
                    <a:p>
                      <a:pPr marL="0" algn="ctr" defTabSz="914400" rtl="0" eaLnBrk="1" latinLnBrk="0" hangingPunct="1">
                        <a:lnSpc>
                          <a:spcPct val="120000"/>
                        </a:lnSpc>
                        <a:spcBef>
                          <a:spcPts val="300"/>
                        </a:spcBef>
                        <a:spcAft>
                          <a:spcPts val="0"/>
                        </a:spcAft>
                      </a:pPr>
                      <a:r>
                        <a:rPr lang="en-US" sz="2400" b="1" kern="1200" smtClean="0">
                          <a:solidFill>
                            <a:schemeClr val="lt1"/>
                          </a:solidFill>
                          <a:effectLst/>
                          <a:latin typeface="Arial" panose="020B0604020202020204" pitchFamily="34" charset="0"/>
                          <a:ea typeface="+mn-ea"/>
                          <a:cs typeface="Arial" panose="020B0604020202020204" pitchFamily="34" charset="0"/>
                        </a:rPr>
                        <a:t>STT</a:t>
                      </a:r>
                      <a:endParaRPr lang="en-US" sz="2400" b="1" kern="1200">
                        <a:solidFill>
                          <a:schemeClr val="lt1"/>
                        </a:solidFill>
                        <a:effectLst/>
                        <a:latin typeface="Arial" panose="020B0604020202020204" pitchFamily="34" charset="0"/>
                        <a:ea typeface="+mn-ea"/>
                        <a:cs typeface="Arial" panose="020B0604020202020204" pitchFamily="34" charset="0"/>
                      </a:endParaRPr>
                    </a:p>
                  </a:txBody>
                  <a:tcPr marL="68580" marR="68580" marT="0" marB="0"/>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Phần thi</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Điểm tối đa</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Điểm đạt</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r>
              <a:tr h="486929">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1</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Máy tính căn bản</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1000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650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r>
              <a:tr h="486929">
                <a:tc>
                  <a:txBody>
                    <a:bodyPr/>
                    <a:lstStyle/>
                    <a:p>
                      <a:pPr marL="111125" indent="0" algn="ctr">
                        <a:lnSpc>
                          <a:spcPct val="120000"/>
                        </a:lnSpc>
                        <a:spcAft>
                          <a:spcPts val="0"/>
                        </a:spcAft>
                      </a:pPr>
                      <a:r>
                        <a:rPr lang="en-US" sz="2400">
                          <a:effectLst/>
                          <a:latin typeface="Arial" panose="020B0604020202020204" pitchFamily="34" charset="0"/>
                          <a:cs typeface="Arial" panose="020B0604020202020204" pitchFamily="34" charset="0"/>
                        </a:rPr>
                        <a:t>2</a:t>
                      </a:r>
                      <a:endParaRPr lang="en-US" sz="24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marL="61913" indent="0" algn="l">
                        <a:lnSpc>
                          <a:spcPct val="120000"/>
                        </a:lnSpc>
                        <a:spcAft>
                          <a:spcPts val="0"/>
                        </a:spcAft>
                      </a:pPr>
                      <a:r>
                        <a:rPr lang="en-US" sz="2400">
                          <a:effectLst/>
                          <a:latin typeface="Arial" panose="020B0604020202020204" pitchFamily="34" charset="0"/>
                          <a:cs typeface="Arial" panose="020B0604020202020204" pitchFamily="34" charset="0"/>
                        </a:rPr>
                        <a:t>Phần mềm máy tính</a:t>
                      </a:r>
                      <a:endParaRPr lang="en-US" sz="2400">
                        <a:effectLst/>
                        <a:latin typeface="Arial" panose="020B0604020202020204" pitchFamily="34" charset="0"/>
                        <a:ea typeface="Calibri"/>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1000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720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r>
              <a:tr h="486929">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3</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Kết nối trực tuyến</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1000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c>
                  <a:txBody>
                    <a:bodyPr/>
                    <a:lstStyle/>
                    <a:p>
                      <a:pPr algn="ctr">
                        <a:lnSpc>
                          <a:spcPct val="120000"/>
                        </a:lnSpc>
                        <a:spcBef>
                          <a:spcPts val="300"/>
                        </a:spcBef>
                        <a:spcAft>
                          <a:spcPts val="0"/>
                        </a:spcAft>
                      </a:pPr>
                      <a:r>
                        <a:rPr lang="en-US" sz="2400">
                          <a:effectLst/>
                          <a:latin typeface="Arial" panose="020B0604020202020204" pitchFamily="34" charset="0"/>
                          <a:cs typeface="Arial" panose="020B0604020202020204" pitchFamily="34" charset="0"/>
                        </a:rPr>
                        <a:t>620</a:t>
                      </a:r>
                      <a:endParaRPr lang="en-US" sz="2400">
                        <a:effectLst/>
                        <a:latin typeface="Arial" panose="020B0604020202020204" pitchFamily="34" charset="0"/>
                        <a:ea typeface="Times New Roman"/>
                        <a:cs typeface="Arial" panose="020B0604020202020204" pitchFamily="34" charset="0"/>
                      </a:endParaRPr>
                    </a:p>
                  </a:txBody>
                  <a:tcPr marL="68580" marR="68580" marT="0" marB="0" anchor="ctr"/>
                </a:tc>
              </a:tr>
            </a:tbl>
          </a:graphicData>
        </a:graphic>
      </p:graphicFrame>
      <p:sp>
        <p:nvSpPr>
          <p:cNvPr id="6" name="Rectangle 1"/>
          <p:cNvSpPr>
            <a:spLocks noChangeArrowheads="1"/>
          </p:cNvSpPr>
          <p:nvPr/>
        </p:nvSpPr>
        <p:spPr bwMode="auto">
          <a:xfrm>
            <a:off x="152400" y="988368"/>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b-NO" alt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Cấp độ đánh giá thang điểm trong IC</a:t>
            </a:r>
            <a:r>
              <a:rPr kumimoji="0" lang="nb-NO" altLang="en-US" sz="2400" b="0" i="0" u="none" strike="noStrike" cap="none" normalizeH="0" baseline="30000" smtClean="0">
                <a:ln>
                  <a:noFill/>
                </a:ln>
                <a:solidFill>
                  <a:schemeClr val="tx1"/>
                </a:solidFill>
                <a:effectLst/>
                <a:latin typeface="Arial" pitchFamily="34" charset="0"/>
                <a:ea typeface="Times New Roman" pitchFamily="18" charset="0"/>
                <a:cs typeface="Arial" pitchFamily="34" charset="0"/>
              </a:rPr>
              <a:t>3</a:t>
            </a:r>
            <a:endParaRPr kumimoji="0" lang="en-US" altLang="en-US" sz="24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185023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a:latin typeface="Arial" panose="020B0604020202020204" pitchFamily="34" charset="0"/>
                <a:cs typeface="Arial" panose="020B0604020202020204" pitchFamily="34" charset="0"/>
              </a:rPr>
              <a:t>3</a:t>
            </a:r>
            <a:r>
              <a:rPr lang="en-US" sz="2400" smtClean="0">
                <a:latin typeface="Arial" panose="020B0604020202020204" pitchFamily="34" charset="0"/>
                <a:cs typeface="Arial" panose="020B0604020202020204" pitchFamily="34" charset="0"/>
              </a:rPr>
              <a:t>. GIỚI THIỆU CHUẨN TIN HỌC QUỐC TẾ MOS</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2" name="Rectangle 1"/>
          <p:cNvSpPr/>
          <p:nvPr/>
        </p:nvSpPr>
        <p:spPr>
          <a:xfrm>
            <a:off x="381000" y="986605"/>
            <a:ext cx="8458200" cy="1569660"/>
          </a:xfrm>
          <a:prstGeom prst="rect">
            <a:avLst/>
          </a:prstGeom>
        </p:spPr>
        <p:txBody>
          <a:bodyPr wrap="square">
            <a:spAutoFit/>
          </a:bodyPr>
          <a:lstStyle/>
          <a:p>
            <a:pPr algn="just"/>
            <a:r>
              <a:rPr lang="en-US" sz="2400" b="1" smtClean="0"/>
              <a:t>        MOS (Microsoft Office Specialist) </a:t>
            </a:r>
            <a:r>
              <a:rPr lang="en-US" sz="2400" smtClean="0"/>
              <a:t>là </a:t>
            </a:r>
            <a:r>
              <a:rPr lang="en-US" sz="2400"/>
              <a:t>bài thi đánh giá kỹ năng tin học văn phòng được sử dụng rộng rãi nhất trên thế giới. Bài thi MOS được sáng tạo bởi Microsoft  và triển khai bởi Certiport (Hoa Kỳ). </a:t>
            </a:r>
          </a:p>
        </p:txBody>
      </p:sp>
      <p:sp>
        <p:nvSpPr>
          <p:cNvPr id="3" name="Rectangle 2"/>
          <p:cNvSpPr/>
          <p:nvPr/>
        </p:nvSpPr>
        <p:spPr>
          <a:xfrm>
            <a:off x="489730" y="2690336"/>
            <a:ext cx="8273270" cy="830997"/>
          </a:xfrm>
          <a:prstGeom prst="rect">
            <a:avLst/>
          </a:prstGeom>
        </p:spPr>
        <p:txBody>
          <a:bodyPr wrap="square">
            <a:spAutoFit/>
          </a:bodyPr>
          <a:lstStyle/>
          <a:p>
            <a:pPr algn="just"/>
            <a:r>
              <a:rPr lang="en-US" sz="2400" smtClean="0"/>
              <a:t>       Bài </a:t>
            </a:r>
            <a:r>
              <a:rPr lang="en-US" sz="2400"/>
              <a:t>thi </a:t>
            </a:r>
            <a:r>
              <a:rPr lang="en-US" sz="2400" smtClean="0"/>
              <a:t>MOS được </a:t>
            </a:r>
            <a:r>
              <a:rPr lang="en-US" sz="2400"/>
              <a:t>thực hiện hiện trực tuyến, với hơn 25 ngôn ngữ được xây dựng và được được Việt hóa </a:t>
            </a:r>
            <a:r>
              <a:rPr lang="en-US" sz="2400" smtClean="0"/>
              <a:t>.</a:t>
            </a:r>
            <a:endParaRPr lang="en-US" sz="2400"/>
          </a:p>
        </p:txBody>
      </p:sp>
      <p:sp>
        <p:nvSpPr>
          <p:cNvPr id="4" name="Rectangle 3"/>
          <p:cNvSpPr/>
          <p:nvPr/>
        </p:nvSpPr>
        <p:spPr>
          <a:xfrm>
            <a:off x="594762" y="3873663"/>
            <a:ext cx="8244438" cy="1200329"/>
          </a:xfrm>
          <a:prstGeom prst="rect">
            <a:avLst/>
          </a:prstGeom>
        </p:spPr>
        <p:txBody>
          <a:bodyPr wrap="square">
            <a:spAutoFit/>
          </a:bodyPr>
          <a:lstStyle/>
          <a:p>
            <a:pPr algn="just"/>
            <a:r>
              <a:rPr lang="en-US" sz="2400" smtClean="0"/>
              <a:t>      MOS </a:t>
            </a:r>
            <a:r>
              <a:rPr lang="en-US" sz="2400"/>
              <a:t>là chứng chỉ duy nhất xác nhận kỹ năng sử dụng phần mềm tin học văn phòng Microsoft Office và do Microsoft trực tiếp cấp chứng chỉ.</a:t>
            </a:r>
          </a:p>
        </p:txBody>
      </p:sp>
    </p:spTree>
    <p:extLst>
      <p:ext uri="{BB962C8B-B14F-4D97-AF65-F5344CB8AC3E}">
        <p14:creationId xmlns:p14="http://schemas.microsoft.com/office/powerpoint/2010/main" val="2504223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a:latin typeface="Arial" panose="020B0604020202020204" pitchFamily="34" charset="0"/>
                <a:cs typeface="Arial" panose="020B0604020202020204" pitchFamily="34" charset="0"/>
              </a:rPr>
              <a:t>3</a:t>
            </a:r>
            <a:r>
              <a:rPr lang="en-US" sz="2400" smtClean="0">
                <a:latin typeface="Arial" panose="020B0604020202020204" pitchFamily="34" charset="0"/>
                <a:cs typeface="Arial" panose="020B0604020202020204" pitchFamily="34" charset="0"/>
              </a:rPr>
              <a:t>. GIỚI THIỆU CHUẨN TIN HỌC QUỐC TẾ MOS</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5" name="Rectangle 4"/>
          <p:cNvSpPr/>
          <p:nvPr/>
        </p:nvSpPr>
        <p:spPr>
          <a:xfrm>
            <a:off x="381000" y="1148438"/>
            <a:ext cx="8305800" cy="461665"/>
          </a:xfrm>
          <a:prstGeom prst="rect">
            <a:avLst/>
          </a:prstGeom>
        </p:spPr>
        <p:txBody>
          <a:bodyPr wrap="square">
            <a:spAutoFit/>
          </a:bodyPr>
          <a:lstStyle/>
          <a:p>
            <a:pPr algn="just"/>
            <a:r>
              <a:rPr lang="en-US" sz="2400" b="1"/>
              <a:t>Các cấp độ của chứng chỉ </a:t>
            </a:r>
            <a:r>
              <a:rPr lang="en-US" sz="2400" b="1" smtClean="0"/>
              <a:t>MOS</a:t>
            </a:r>
            <a:endParaRPr lang="en-US" sz="2400"/>
          </a:p>
        </p:txBody>
      </p:sp>
      <p:sp>
        <p:nvSpPr>
          <p:cNvPr id="6" name="Rectangle 5"/>
          <p:cNvSpPr/>
          <p:nvPr/>
        </p:nvSpPr>
        <p:spPr>
          <a:xfrm>
            <a:off x="275438" y="1799232"/>
            <a:ext cx="8487561" cy="1200329"/>
          </a:xfrm>
          <a:prstGeom prst="rect">
            <a:avLst/>
          </a:prstGeom>
        </p:spPr>
        <p:txBody>
          <a:bodyPr wrap="square">
            <a:spAutoFit/>
          </a:bodyPr>
          <a:lstStyle/>
          <a:p>
            <a:pPr lvl="0" algn="just"/>
            <a:r>
              <a:rPr lang="en-US" sz="2400" b="1">
                <a:solidFill>
                  <a:srgbClr val="FF0000"/>
                </a:solidFill>
              </a:rPr>
              <a:t>Specialist:</a:t>
            </a:r>
            <a:r>
              <a:rPr lang="en-US" sz="2400"/>
              <a:t> Chứng nhận kỹ năng cơ bản trong các sản phẩm Microsoft Office: </a:t>
            </a:r>
            <a:r>
              <a:rPr lang="en-US" sz="2400" b="1">
                <a:solidFill>
                  <a:srgbClr val="FF0000"/>
                </a:solidFill>
              </a:rPr>
              <a:t>Word, Excel, PowerPoint, Access, Outlook.</a:t>
            </a:r>
          </a:p>
        </p:txBody>
      </p:sp>
      <p:sp>
        <p:nvSpPr>
          <p:cNvPr id="7" name="Rectangle 6"/>
          <p:cNvSpPr/>
          <p:nvPr/>
        </p:nvSpPr>
        <p:spPr>
          <a:xfrm>
            <a:off x="356971" y="3131191"/>
            <a:ext cx="8414266" cy="830997"/>
          </a:xfrm>
          <a:prstGeom prst="rect">
            <a:avLst/>
          </a:prstGeom>
        </p:spPr>
        <p:txBody>
          <a:bodyPr wrap="square">
            <a:spAutoFit/>
          </a:bodyPr>
          <a:lstStyle/>
          <a:p>
            <a:pPr lvl="0" algn="just"/>
            <a:r>
              <a:rPr lang="en-US" sz="2400">
                <a:solidFill>
                  <a:srgbClr val="FF0000"/>
                </a:solidFill>
              </a:rPr>
              <a:t>Expert:</a:t>
            </a:r>
            <a:r>
              <a:rPr lang="en-US" sz="2400"/>
              <a:t> Chứng nhận kỹ năng cao cấp trong </a:t>
            </a:r>
            <a:r>
              <a:rPr lang="en-US" sz="2400" b="1">
                <a:solidFill>
                  <a:srgbClr val="FF0000"/>
                </a:solidFill>
              </a:rPr>
              <a:t>Microsoft Word và Microsoft Excel.</a:t>
            </a:r>
          </a:p>
        </p:txBody>
      </p:sp>
      <p:sp>
        <p:nvSpPr>
          <p:cNvPr id="8" name="Rectangle 7"/>
          <p:cNvSpPr/>
          <p:nvPr/>
        </p:nvSpPr>
        <p:spPr>
          <a:xfrm>
            <a:off x="275438" y="4191000"/>
            <a:ext cx="8411362" cy="1569660"/>
          </a:xfrm>
          <a:prstGeom prst="rect">
            <a:avLst/>
          </a:prstGeom>
        </p:spPr>
        <p:txBody>
          <a:bodyPr wrap="square">
            <a:spAutoFit/>
          </a:bodyPr>
          <a:lstStyle/>
          <a:p>
            <a:pPr lvl="0" algn="just"/>
            <a:r>
              <a:rPr lang="en-US" sz="2400" b="1">
                <a:solidFill>
                  <a:srgbClr val="FF0000"/>
                </a:solidFill>
              </a:rPr>
              <a:t>Master:</a:t>
            </a:r>
            <a:r>
              <a:rPr lang="en-US" sz="2400"/>
              <a:t>  Chứng nhận kỹ năng tổng thể toàn diện cao cấp nhất trong sử dụng Microsoft Office. </a:t>
            </a:r>
            <a:r>
              <a:rPr lang="en-US" sz="2400" b="1">
                <a:solidFill>
                  <a:srgbClr val="FF0000"/>
                </a:solidFill>
              </a:rPr>
              <a:t>Yêu cầu 4 bài thi: Word Expert, Excel Expert, PowerPoint và một trong 2 bài thi: Outlook hoặc Access.</a:t>
            </a:r>
          </a:p>
        </p:txBody>
      </p:sp>
    </p:spTree>
    <p:extLst>
      <p:ext uri="{BB962C8B-B14F-4D97-AF65-F5344CB8AC3E}">
        <p14:creationId xmlns:p14="http://schemas.microsoft.com/office/powerpoint/2010/main" val="2256413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dirty="0" smtClean="0">
                <a:latin typeface="Arial" panose="020B0604020202020204" pitchFamily="34" charset="0"/>
                <a:cs typeface="Arial" panose="020B0604020202020204" pitchFamily="34" charset="0"/>
              </a:rPr>
              <a:t>NỘI DUNG</a:t>
            </a:r>
            <a:endParaRPr lang="en-US" sz="2400" dirty="0">
              <a:latin typeface="Arial" panose="020B0604020202020204" pitchFamily="34" charset="0"/>
              <a:cs typeface="Arial" panose="020B0604020202020204" pitchFamily="34" charset="0"/>
            </a:endParaRPr>
          </a:p>
        </p:txBody>
      </p:sp>
      <p:sp>
        <p:nvSpPr>
          <p:cNvPr id="15366" name="Text Box 25"/>
          <p:cNvSpPr txBox="1">
            <a:spLocks noChangeArrowheads="1"/>
          </p:cNvSpPr>
          <p:nvPr/>
        </p:nvSpPr>
        <p:spPr bwMode="gray">
          <a:xfrm>
            <a:off x="1066800" y="1209089"/>
            <a:ext cx="74807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2800" b="1" smtClean="0">
                <a:latin typeface="Arial Narrow" panose="020B0606020202030204" pitchFamily="34" charset="0"/>
              </a:rPr>
              <a:t>Một số quy định của Bộ Giáo dục và Đào tạo</a:t>
            </a:r>
            <a:endParaRPr lang="en-US" sz="2800" b="1" dirty="0">
              <a:latin typeface="Arial Narrow" panose="020B0606020202030204" pitchFamily="34" charset="0"/>
            </a:endParaRPr>
          </a:p>
        </p:txBody>
      </p:sp>
      <p:grpSp>
        <p:nvGrpSpPr>
          <p:cNvPr id="2" name="Group 1"/>
          <p:cNvGrpSpPr/>
          <p:nvPr/>
        </p:nvGrpSpPr>
        <p:grpSpPr>
          <a:xfrm>
            <a:off x="345988" y="1097023"/>
            <a:ext cx="685800" cy="685800"/>
            <a:chOff x="345988" y="1097023"/>
            <a:chExt cx="685800" cy="685800"/>
          </a:xfrm>
        </p:grpSpPr>
        <p:sp>
          <p:nvSpPr>
            <p:cNvPr id="993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5367"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1</a:t>
              </a:r>
            </a:p>
          </p:txBody>
        </p:sp>
      </p:gr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pSp>
        <p:nvGrpSpPr>
          <p:cNvPr id="25" name="Group 24"/>
          <p:cNvGrpSpPr/>
          <p:nvPr/>
        </p:nvGrpSpPr>
        <p:grpSpPr>
          <a:xfrm>
            <a:off x="320212" y="2050163"/>
            <a:ext cx="685800" cy="685800"/>
            <a:chOff x="345988" y="1097023"/>
            <a:chExt cx="685800" cy="685800"/>
          </a:xfrm>
        </p:grpSpPr>
        <p:sp>
          <p:nvSpPr>
            <p:cNvPr id="26"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30"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grpSp>
      <p:sp>
        <p:nvSpPr>
          <p:cNvPr id="3" name="Rectangle 2"/>
          <p:cNvSpPr/>
          <p:nvPr/>
        </p:nvSpPr>
        <p:spPr>
          <a:xfrm>
            <a:off x="1066800" y="2050163"/>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Quy định chuẩn đầu ra tiếng Anh của Trường</a:t>
            </a:r>
            <a:endParaRPr lang="en-US" sz="2800" b="1" dirty="0">
              <a:latin typeface="Arial Narrow" panose="020B0606020202030204" pitchFamily="34" charset="0"/>
            </a:endParaRPr>
          </a:p>
        </p:txBody>
      </p:sp>
      <p:grpSp>
        <p:nvGrpSpPr>
          <p:cNvPr id="31" name="Group 30"/>
          <p:cNvGrpSpPr/>
          <p:nvPr/>
        </p:nvGrpSpPr>
        <p:grpSpPr>
          <a:xfrm>
            <a:off x="320211" y="3017463"/>
            <a:ext cx="685800" cy="685800"/>
            <a:chOff x="345988" y="1097023"/>
            <a:chExt cx="685800" cy="685800"/>
          </a:xfrm>
        </p:grpSpPr>
        <p:sp>
          <p:nvSpPr>
            <p:cNvPr id="3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33" name="Text Box 26"/>
            <p:cNvSpPr txBox="1">
              <a:spLocks noChangeArrowheads="1"/>
            </p:cNvSpPr>
            <p:nvPr/>
          </p:nvSpPr>
          <p:spPr bwMode="gray">
            <a:xfrm>
              <a:off x="551869" y="1209090"/>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3</a:t>
              </a:r>
            </a:p>
          </p:txBody>
        </p:sp>
      </p:grpSp>
      <p:sp>
        <p:nvSpPr>
          <p:cNvPr id="34" name="Rectangle 33"/>
          <p:cNvSpPr/>
          <p:nvPr/>
        </p:nvSpPr>
        <p:spPr>
          <a:xfrm>
            <a:off x="1040153" y="2903354"/>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Các chương trình đào tạo tiếng Anh của Trường</a:t>
            </a:r>
            <a:endParaRPr lang="en-US" sz="2800" b="1"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Autofit/>
          </a:bodyPr>
          <a:lstStyle/>
          <a:p>
            <a:pPr eaLnBrk="1" hangingPunct="1">
              <a:defRPr/>
            </a:pPr>
            <a:r>
              <a:rPr lang="en-US" sz="1800">
                <a:latin typeface="Arial" panose="020B0604020202020204" pitchFamily="34" charset="0"/>
                <a:cs typeface="Arial" panose="020B0604020202020204" pitchFamily="34" charset="0"/>
              </a:rPr>
              <a:t>4</a:t>
            </a:r>
            <a:r>
              <a:rPr lang="en-US" sz="1800" smtClean="0">
                <a:latin typeface="Arial" panose="020B0604020202020204" pitchFamily="34" charset="0"/>
                <a:cs typeface="Arial" panose="020B0604020202020204" pitchFamily="34" charset="0"/>
              </a:rPr>
              <a:t>. CÔNG NHẬN BÀI THI TƯƠNG ĐƯƠNG GIỮA CHUẨN QUỐC TẾ </a:t>
            </a:r>
            <a:br>
              <a:rPr lang="en-US" sz="1800" smtClean="0">
                <a:latin typeface="Arial" panose="020B0604020202020204" pitchFamily="34" charset="0"/>
                <a:cs typeface="Arial" panose="020B0604020202020204" pitchFamily="34" charset="0"/>
              </a:rPr>
            </a:br>
            <a:r>
              <a:rPr lang="en-US" sz="1800" smtClean="0">
                <a:latin typeface="Arial" panose="020B0604020202020204" pitchFamily="34" charset="0"/>
                <a:cs typeface="Arial" panose="020B0604020202020204" pitchFamily="34" charset="0"/>
              </a:rPr>
              <a:t>VÀ CHUẨN VIỆT NAM </a:t>
            </a:r>
            <a:endParaRPr lang="en-US" sz="18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832017"/>
            <a:ext cx="7239000" cy="5249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23576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Autofit/>
          </a:bodyPr>
          <a:lstStyle/>
          <a:p>
            <a:pPr eaLnBrk="1" hangingPunct="1">
              <a:defRPr/>
            </a:pPr>
            <a:r>
              <a:rPr lang="en-US" sz="1800">
                <a:latin typeface="Arial" panose="020B0604020202020204" pitchFamily="34" charset="0"/>
                <a:cs typeface="Arial" panose="020B0604020202020204" pitchFamily="34" charset="0"/>
              </a:rPr>
              <a:t>4</a:t>
            </a:r>
            <a:r>
              <a:rPr lang="en-US" sz="1800" smtClean="0">
                <a:latin typeface="Arial" panose="020B0604020202020204" pitchFamily="34" charset="0"/>
                <a:cs typeface="Arial" panose="020B0604020202020204" pitchFamily="34" charset="0"/>
              </a:rPr>
              <a:t>. CÔNG NHẬN BÀI THI TƯƠNG ĐƯƠNG GIỮA CHUẨN QUỐC TẾ </a:t>
            </a:r>
            <a:br>
              <a:rPr lang="en-US" sz="1800" smtClean="0">
                <a:latin typeface="Arial" panose="020B0604020202020204" pitchFamily="34" charset="0"/>
                <a:cs typeface="Arial" panose="020B0604020202020204" pitchFamily="34" charset="0"/>
              </a:rPr>
            </a:br>
            <a:r>
              <a:rPr lang="en-US" sz="1800" smtClean="0">
                <a:latin typeface="Arial" panose="020B0604020202020204" pitchFamily="34" charset="0"/>
                <a:cs typeface="Arial" panose="020B0604020202020204" pitchFamily="34" charset="0"/>
              </a:rPr>
              <a:t>VÀ CHUẨN VIỆT NAM </a:t>
            </a:r>
            <a:endParaRPr lang="en-US" sz="18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43828"/>
            <a:ext cx="8455673" cy="3937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3028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3. CHUẨN ĐẦU RA TIN HỌC CỦA TRƯỜNG</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2" name="Rectangle 1"/>
          <p:cNvSpPr/>
          <p:nvPr/>
        </p:nvSpPr>
        <p:spPr>
          <a:xfrm>
            <a:off x="518562" y="1295400"/>
            <a:ext cx="7990144" cy="1569660"/>
          </a:xfrm>
          <a:prstGeom prst="rect">
            <a:avLst/>
          </a:prstGeom>
        </p:spPr>
        <p:txBody>
          <a:bodyPr wrap="square">
            <a:spAutoFit/>
          </a:bodyPr>
          <a:lstStyle/>
          <a:p>
            <a:pPr algn="just"/>
            <a:r>
              <a:rPr lang="en-US" sz="2400" smtClean="0"/>
              <a:t>    Đạt </a:t>
            </a:r>
            <a:r>
              <a:rPr lang="en-US" sz="2400"/>
              <a:t>chuẩn </a:t>
            </a:r>
            <a:r>
              <a:rPr lang="en-US" sz="2400" b="1">
                <a:solidFill>
                  <a:srgbClr val="FF0000"/>
                </a:solidFill>
              </a:rPr>
              <a:t>kỹ năng sử dụng công nghệ thông tin cơ bản</a:t>
            </a:r>
            <a:r>
              <a:rPr lang="en-US" sz="2400">
                <a:solidFill>
                  <a:srgbClr val="FF0000"/>
                </a:solidFill>
              </a:rPr>
              <a:t> </a:t>
            </a:r>
            <a:r>
              <a:rPr lang="en-US" sz="2400"/>
              <a:t>theo Thông tư 03/2014/TT-BTTTT ban hành 11/3/2014 của Bộ trưởng Bộ Thông tin và Truyền thông tương đương với chứng chỉ Tin học IC3 quốc tế.</a:t>
            </a:r>
          </a:p>
        </p:txBody>
      </p:sp>
    </p:spTree>
    <p:extLst>
      <p:ext uri="{BB962C8B-B14F-4D97-AF65-F5344CB8AC3E}">
        <p14:creationId xmlns:p14="http://schemas.microsoft.com/office/powerpoint/2010/main" val="2925763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4. LỘ TRÌNH ĐẠT CHUẨN ĐẦU RA TIN HỌC</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aphicFrame>
        <p:nvGraphicFramePr>
          <p:cNvPr id="3" name="Table 2"/>
          <p:cNvGraphicFramePr>
            <a:graphicFrameLocks noGrp="1"/>
          </p:cNvGraphicFramePr>
          <p:nvPr>
            <p:extLst>
              <p:ext uri="{D42A27DB-BD31-4B8C-83A1-F6EECF244321}">
                <p14:modId xmlns:p14="http://schemas.microsoft.com/office/powerpoint/2010/main" val="2648295551"/>
              </p:ext>
            </p:extLst>
          </p:nvPr>
        </p:nvGraphicFramePr>
        <p:xfrm>
          <a:off x="182880" y="1219200"/>
          <a:ext cx="8610598" cy="4876798"/>
        </p:xfrm>
        <a:graphic>
          <a:graphicData uri="http://schemas.openxmlformats.org/drawingml/2006/table">
            <a:tbl>
              <a:tblPr firstRow="1" firstCol="1" bandRow="1"/>
              <a:tblGrid>
                <a:gridCol w="549456"/>
                <a:gridCol w="1820820"/>
                <a:gridCol w="1373182"/>
                <a:gridCol w="2200141"/>
                <a:gridCol w="2666999"/>
              </a:tblGrid>
              <a:tr h="375138">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TT</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Năm học</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Học kỳ</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Môn học</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Ghi chú</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38">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I</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2B88E"/>
                    </a:solidFill>
                  </a:tcPr>
                </a:tc>
                <a:tc gridSpan="4">
                  <a:txBody>
                    <a:bodyPr/>
                    <a:lstStyle/>
                    <a:p>
                      <a:pPr>
                        <a:lnSpc>
                          <a:spcPct val="115000"/>
                        </a:lnSpc>
                        <a:spcAft>
                          <a:spcPts val="0"/>
                        </a:spcAft>
                      </a:pPr>
                      <a:r>
                        <a:rPr lang="en-US" sz="2000" b="1">
                          <a:effectLst/>
                          <a:latin typeface="Arial" panose="020B0604020202020204" pitchFamily="34" charset="0"/>
                          <a:ea typeface="Calibri"/>
                          <a:cs typeface="Arial" panose="020B0604020202020204" pitchFamily="34" charset="0"/>
                        </a:rPr>
                        <a:t>Phương án 1</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2B88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50277">
                <a:tc rowSpan="2">
                  <a:txBody>
                    <a:bodyPr/>
                    <a:lstStyle/>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 </a:t>
                      </a:r>
                    </a:p>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endParaRPr lang="en-US" sz="2000" smtClean="0">
                        <a:effectLst/>
                        <a:latin typeface="Arial" panose="020B0604020202020204" pitchFamily="34" charset="0"/>
                        <a:ea typeface="Calibri"/>
                        <a:cs typeface="Arial" panose="020B0604020202020204" pitchFamily="34" charset="0"/>
                      </a:endParaRPr>
                    </a:p>
                    <a:p>
                      <a:pPr>
                        <a:lnSpc>
                          <a:spcPct val="115000"/>
                        </a:lnSpc>
                        <a:spcAft>
                          <a:spcPts val="0"/>
                        </a:spcAft>
                      </a:pPr>
                      <a:endParaRPr lang="en-US" sz="2000" smtClean="0">
                        <a:effectLst/>
                        <a:latin typeface="Arial" panose="020B0604020202020204" pitchFamily="34" charset="0"/>
                        <a:ea typeface="Calibri"/>
                        <a:cs typeface="Arial" panose="020B0604020202020204" pitchFamily="34" charset="0"/>
                      </a:endParaRPr>
                    </a:p>
                    <a:p>
                      <a:pPr>
                        <a:lnSpc>
                          <a:spcPct val="115000"/>
                        </a:lnSpc>
                        <a:spcAft>
                          <a:spcPts val="0"/>
                        </a:spcAft>
                      </a:pPr>
                      <a:r>
                        <a:rPr lang="en-US" sz="2000" smtClean="0">
                          <a:effectLst/>
                          <a:latin typeface="Arial" panose="020B0604020202020204" pitchFamily="34" charset="0"/>
                          <a:ea typeface="Calibri"/>
                          <a:cs typeface="Arial" panose="020B0604020202020204" pitchFamily="34" charset="0"/>
                        </a:rPr>
                        <a:t>Năm </a:t>
                      </a:r>
                      <a:r>
                        <a:rPr lang="en-US" sz="2000">
                          <a:effectLst/>
                          <a:latin typeface="Arial" panose="020B0604020202020204" pitchFamily="34" charset="0"/>
                          <a:ea typeface="Calibri"/>
                          <a:cs typeface="Arial" panose="020B0604020202020204" pitchFamily="34" charset="0"/>
                        </a:rPr>
                        <a:t>thứ </a:t>
                      </a:r>
                      <a:r>
                        <a:rPr lang="en-US" sz="2000" smtClean="0">
                          <a:effectLst/>
                          <a:latin typeface="Arial" panose="020B0604020202020204" pitchFamily="34" charset="0"/>
                          <a:ea typeface="Calibri"/>
                          <a:cs typeface="Arial" panose="020B0604020202020204" pitchFamily="34" charset="0"/>
                        </a:rPr>
                        <a:t>1</a:t>
                      </a:r>
                      <a:endParaRPr lang="en-US" sz="2000">
                        <a:effectLst/>
                        <a:latin typeface="Arial" panose="020B0604020202020204" pitchFamily="34" charset="0"/>
                        <a:ea typeface="Calibri"/>
                        <a:cs typeface="Arial" panose="020B0604020202020204" pitchFamily="34" charset="0"/>
                      </a:endParaRPr>
                    </a:p>
                    <a:p>
                      <a:pPr>
                        <a:lnSpc>
                          <a:spcPct val="115000"/>
                        </a:lnSpc>
                        <a:spcAft>
                          <a:spcPts val="0"/>
                        </a:spcAft>
                      </a:pPr>
                      <a:r>
                        <a:rPr lang="en-US" sz="200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smtClean="0">
                          <a:effectLst/>
                          <a:latin typeface="Arial" panose="020B0604020202020204" pitchFamily="34" charset="0"/>
                          <a:ea typeface="Calibri"/>
                          <a:cs typeface="Arial" panose="020B0604020202020204" pitchFamily="34" charset="0"/>
                        </a:rPr>
                        <a:t>Học </a:t>
                      </a:r>
                      <a:r>
                        <a:rPr lang="en-US" sz="2000">
                          <a:effectLst/>
                          <a:latin typeface="Arial" panose="020B0604020202020204" pitchFamily="34" charset="0"/>
                          <a:ea typeface="Calibri"/>
                          <a:cs typeface="Arial" panose="020B0604020202020204" pitchFamily="34" charset="0"/>
                        </a:rPr>
                        <a:t>kỳ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a:effectLst/>
                          <a:latin typeface="Arial" panose="020B0604020202020204" pitchFamily="34" charset="0"/>
                          <a:ea typeface="Calibri"/>
                          <a:cs typeface="Arial" panose="020B0604020202020204" pitchFamily="34" charset="0"/>
                        </a:rPr>
                        <a:t>Tin học đại cương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a:effectLst/>
                          <a:latin typeface="Arial" panose="020B0604020202020204" pitchFamily="34" charset="0"/>
                          <a:ea typeface="Calibri"/>
                          <a:cs typeface="Arial" panose="020B0604020202020204" pitchFamily="34" charset="0"/>
                        </a:rPr>
                        <a:t>Bắt buộc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415">
                <a:tc vMerge="1">
                  <a:txBody>
                    <a:bodyPr/>
                    <a:lstStyle/>
                    <a:p>
                      <a:pPr algn="ctr">
                        <a:lnSpc>
                          <a:spcPct val="115000"/>
                        </a:lnSpc>
                        <a:spcAft>
                          <a:spcPts val="0"/>
                        </a:spcAft>
                      </a:pP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a:effectLst/>
                          <a:latin typeface="Arial" panose="020B0604020202020204" pitchFamily="34" charset="0"/>
                          <a:ea typeface="Calibri"/>
                          <a:cs typeface="Arial" panose="020B0604020202020204" pitchFamily="34" charset="0"/>
                        </a:rPr>
                        <a:t>Học kì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a:effectLst/>
                          <a:latin typeface="Arial" panose="020B0604020202020204" pitchFamily="34" charset="0"/>
                          <a:ea typeface="Calibri"/>
                          <a:cs typeface="Arial" panose="020B0604020202020204" pitchFamily="34" charset="0"/>
                        </a:rPr>
                        <a:t>Tin học IC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2000" u="sng">
                          <a:solidFill>
                            <a:srgbClr val="FF0000"/>
                          </a:solidFill>
                          <a:effectLst/>
                          <a:latin typeface="Arial" panose="020B0604020202020204" pitchFamily="34" charset="0"/>
                          <a:ea typeface="Calibri"/>
                          <a:cs typeface="Arial" panose="020B0604020202020204" pitchFamily="34" charset="0"/>
                        </a:rPr>
                        <a:t>Khuyến khích</a:t>
                      </a:r>
                      <a:r>
                        <a:rPr lang="en-US" sz="2000">
                          <a:solidFill>
                            <a:srgbClr val="FF0000"/>
                          </a:solidFill>
                          <a:effectLst/>
                          <a:latin typeface="Arial" panose="020B0604020202020204" pitchFamily="34" charset="0"/>
                          <a:ea typeface="Calibri"/>
                          <a:cs typeface="Arial" panose="020B0604020202020204" pitchFamily="34" charset="0"/>
                        </a:rPr>
                        <a:t> </a:t>
                      </a:r>
                      <a:r>
                        <a:rPr lang="en-US" sz="2000">
                          <a:effectLst/>
                          <a:latin typeface="Arial" panose="020B0604020202020204" pitchFamily="34" charset="0"/>
                          <a:ea typeface="Calibri"/>
                          <a:cs typeface="Arial" panose="020B0604020202020204" pitchFamily="34" charset="0"/>
                        </a:rPr>
                        <a:t>các SV đạt chứng chỉ quốc tế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138">
                <a:tc>
                  <a:txBody>
                    <a:bodyPr/>
                    <a:lstStyle/>
                    <a:p>
                      <a:pPr algn="ctr">
                        <a:lnSpc>
                          <a:spcPct val="115000"/>
                        </a:lnSpc>
                        <a:spcAft>
                          <a:spcPts val="0"/>
                        </a:spcAft>
                      </a:pPr>
                      <a:r>
                        <a:rPr lang="en-US" sz="2000" b="1">
                          <a:effectLst/>
                          <a:latin typeface="Arial" panose="020B0604020202020204" pitchFamily="34" charset="0"/>
                          <a:ea typeface="Calibri"/>
                          <a:cs typeface="Arial" panose="020B0604020202020204" pitchFamily="34" charset="0"/>
                        </a:rPr>
                        <a:t>II</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2B88E"/>
                    </a:solidFill>
                  </a:tcPr>
                </a:tc>
                <a:tc gridSpan="4">
                  <a:txBody>
                    <a:bodyPr/>
                    <a:lstStyle/>
                    <a:p>
                      <a:pPr>
                        <a:lnSpc>
                          <a:spcPct val="115000"/>
                        </a:lnSpc>
                        <a:spcAft>
                          <a:spcPts val="0"/>
                        </a:spcAft>
                      </a:pPr>
                      <a:r>
                        <a:rPr lang="en-US" sz="2000" b="1">
                          <a:effectLst/>
                          <a:latin typeface="Arial" panose="020B0604020202020204" pitchFamily="34" charset="0"/>
                          <a:ea typeface="Calibri"/>
                          <a:cs typeface="Arial" panose="020B0604020202020204" pitchFamily="34" charset="0"/>
                        </a:rPr>
                        <a:t>Phương án 2 </a:t>
                      </a:r>
                      <a:endParaRPr lang="en-US" sz="2000">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2B88E"/>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50277">
                <a:tc>
                  <a:txBody>
                    <a:bodyPr/>
                    <a:lstStyle/>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effectLst/>
                          <a:latin typeface="Arial" panose="020B0604020202020204" pitchFamily="34" charset="0"/>
                          <a:ea typeface="Calibri"/>
                          <a:cs typeface="Arial" panose="020B0604020202020204" pitchFamily="34" charset="0"/>
                        </a:rPr>
                        <a:t>Năm thứ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effectLst/>
                          <a:latin typeface="Arial" panose="020B0604020202020204" pitchFamily="34" charset="0"/>
                          <a:ea typeface="Calibri"/>
                          <a:cs typeface="Arial" panose="020B0604020202020204" pitchFamily="34" charset="0"/>
                        </a:rPr>
                        <a:t>Học kỳ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Tin học đại cương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a:effectLst/>
                          <a:latin typeface="Arial" panose="020B0604020202020204" pitchFamily="34" charset="0"/>
                          <a:ea typeface="Calibri"/>
                          <a:cs typeface="Arial" panose="020B0604020202020204" pitchFamily="34" charset="0"/>
                        </a:rPr>
                        <a:t>Bắt buộc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415">
                <a:tc>
                  <a:txBody>
                    <a:bodyPr/>
                    <a:lstStyle/>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effectLst/>
                          <a:latin typeface="Arial" panose="020B0604020202020204" pitchFamily="34" charset="0"/>
                          <a:ea typeface="Calibri"/>
                          <a:cs typeface="Arial" panose="020B0604020202020204" pitchFamily="34" charset="0"/>
                        </a:rPr>
                        <a:t>Năm thứ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effectLst/>
                          <a:latin typeface="Arial" panose="020B0604020202020204" pitchFamily="34" charset="0"/>
                          <a:ea typeface="Calibri"/>
                          <a:cs typeface="Arial" panose="020B0604020202020204" pitchFamily="34" charset="0"/>
                        </a:rPr>
                        <a:t>Học kỳ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a:effectLst/>
                          <a:latin typeface="Arial" panose="020B0604020202020204" pitchFamily="34" charset="0"/>
                          <a:ea typeface="Calibri"/>
                          <a:cs typeface="Arial" panose="020B0604020202020204" pitchFamily="34" charset="0"/>
                        </a:rPr>
                        <a:t>Tin học IC3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u="sng">
                          <a:solidFill>
                            <a:srgbClr val="FF0000"/>
                          </a:solidFill>
                          <a:effectLst/>
                          <a:latin typeface="Arial" panose="020B0604020202020204" pitchFamily="34" charset="0"/>
                          <a:ea typeface="Calibri"/>
                          <a:cs typeface="Arial" panose="020B0604020202020204" pitchFamily="34" charset="0"/>
                        </a:rPr>
                        <a:t>Khuyến khích</a:t>
                      </a:r>
                      <a:r>
                        <a:rPr lang="en-US" sz="2000">
                          <a:solidFill>
                            <a:srgbClr val="FF0000"/>
                          </a:solidFill>
                          <a:effectLst/>
                          <a:latin typeface="Arial" panose="020B0604020202020204" pitchFamily="34" charset="0"/>
                          <a:ea typeface="Calibri"/>
                          <a:cs typeface="Arial" panose="020B0604020202020204" pitchFamily="34" charset="0"/>
                        </a:rPr>
                        <a:t> </a:t>
                      </a:r>
                      <a:r>
                        <a:rPr lang="en-US" sz="2000">
                          <a:effectLst/>
                          <a:latin typeface="Arial" panose="020B0604020202020204" pitchFamily="34" charset="0"/>
                          <a:ea typeface="Calibri"/>
                          <a:cs typeface="Arial" panose="020B0604020202020204" pitchFamily="34" charset="0"/>
                        </a:rPr>
                        <a:t>các SV đạt chứng chỉ quốc tế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23037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400" smtClean="0">
                <a:latin typeface="Arial" panose="020B0604020202020204" pitchFamily="34" charset="0"/>
                <a:cs typeface="Arial" panose="020B0604020202020204" pitchFamily="34" charset="0"/>
              </a:rPr>
              <a:t>5. CÁC CHƯƠNG TRÌNH ĐÀO TẠO TIN HỌC</a:t>
            </a:r>
            <a:endParaRPr lang="en-US" sz="2400" dirty="0">
              <a:latin typeface="Arial" panose="020B0604020202020204" pitchFamily="34" charset="0"/>
              <a:cs typeface="Arial" panose="020B0604020202020204" pitchFamily="34" charset="0"/>
            </a:endParaRPr>
          </a:p>
        </p:txBody>
      </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graphicFrame>
        <p:nvGraphicFramePr>
          <p:cNvPr id="2" name="Table 1"/>
          <p:cNvGraphicFramePr>
            <a:graphicFrameLocks noGrp="1"/>
          </p:cNvGraphicFramePr>
          <p:nvPr>
            <p:extLst>
              <p:ext uri="{D42A27DB-BD31-4B8C-83A1-F6EECF244321}">
                <p14:modId xmlns:p14="http://schemas.microsoft.com/office/powerpoint/2010/main" val="1050139234"/>
              </p:ext>
            </p:extLst>
          </p:nvPr>
        </p:nvGraphicFramePr>
        <p:xfrm>
          <a:off x="381000" y="990600"/>
          <a:ext cx="8229599" cy="4919365"/>
        </p:xfrm>
        <a:graphic>
          <a:graphicData uri="http://schemas.openxmlformats.org/drawingml/2006/table">
            <a:tbl>
              <a:tblPr firstRow="1" firstCol="1" bandRow="1"/>
              <a:tblGrid>
                <a:gridCol w="485524"/>
                <a:gridCol w="1974521"/>
                <a:gridCol w="1689205"/>
                <a:gridCol w="629803"/>
                <a:gridCol w="1543683"/>
                <a:gridCol w="1906863"/>
              </a:tblGrid>
              <a:tr h="578749">
                <a:tc>
                  <a:txBody>
                    <a:bodyPr/>
                    <a:lstStyle/>
                    <a:p>
                      <a:pPr algn="ctr">
                        <a:lnSpc>
                          <a:spcPct val="115000"/>
                        </a:lnSpc>
                        <a:spcAft>
                          <a:spcPts val="0"/>
                        </a:spcAft>
                      </a:pPr>
                      <a:r>
                        <a:rPr lang="en-US" sz="1600" b="1">
                          <a:effectLst/>
                          <a:latin typeface="Times New Roman"/>
                          <a:ea typeface="Calibri"/>
                          <a:cs typeface="Times New Roman"/>
                        </a:rPr>
                        <a:t>TT</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Các chương trình</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Đối tượng</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Số tiết</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a:ea typeface="Calibri"/>
                          <a:cs typeface="Times New Roman"/>
                        </a:rPr>
                        <a:t>Học phí/Lệ phí</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Hình thức đăng kí và tổ chức lớp học</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6872">
                <a:tc>
                  <a:txBody>
                    <a:bodyPr/>
                    <a:lstStyle/>
                    <a:p>
                      <a:pPr algn="ctr">
                        <a:lnSpc>
                          <a:spcPct val="115000"/>
                        </a:lnSpc>
                        <a:spcAft>
                          <a:spcPts val="0"/>
                        </a:spcAft>
                      </a:pPr>
                      <a:r>
                        <a:rPr lang="en-US" sz="1600">
                          <a:effectLst/>
                          <a:latin typeface="Times New Roman"/>
                          <a:ea typeface="Calibri"/>
                          <a:cs typeface="Times New Roman"/>
                        </a:rPr>
                        <a:t>1</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Tin học IC3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a:ea typeface="Calibri"/>
                          <a:cs typeface="Times New Roman"/>
                        </a:rPr>
                        <a:t>Các SV chưa học học phần Tin học đại cương</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90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a:ea typeface="Calibri"/>
                          <a:cs typeface="Times New Roman"/>
                        </a:rPr>
                        <a:t>1.000.000đ </a:t>
                      </a:r>
                      <a:r>
                        <a:rPr lang="en-US" sz="1600" smtClean="0">
                          <a:effectLst/>
                          <a:latin typeface="Times New Roman"/>
                          <a:ea typeface="Calibri"/>
                          <a:cs typeface="Times New Roman"/>
                        </a:rPr>
                        <a:t>cho 1 khóa </a:t>
                      </a:r>
                      <a:r>
                        <a:rPr lang="en-US" sz="1600">
                          <a:effectLst/>
                          <a:latin typeface="Times New Roman"/>
                          <a:ea typeface="Calibri"/>
                          <a:cs typeface="Times New Roman"/>
                        </a:rPr>
                        <a:t>học</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Đăng kí và nộp học phí tại khoa Tin học - Ngoại ngữ </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Địa điểm: C1-302</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ĐT: 02436923369</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6872">
                <a:tc>
                  <a:txBody>
                    <a:bodyPr/>
                    <a:lstStyle/>
                    <a:p>
                      <a:pPr algn="ctr">
                        <a:lnSpc>
                          <a:spcPct val="115000"/>
                        </a:lnSpc>
                        <a:spcAft>
                          <a:spcPts val="0"/>
                        </a:spcAft>
                      </a:pPr>
                      <a:r>
                        <a:rPr lang="en-US" sz="1600">
                          <a:effectLst/>
                          <a:latin typeface="Times New Roman"/>
                          <a:ea typeface="Calibri"/>
                          <a:cs typeface="Times New Roman"/>
                        </a:rPr>
                        <a:t>2</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Tin học IC 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a:ea typeface="Calibri"/>
                          <a:cs typeface="Times New Roman"/>
                        </a:rPr>
                        <a:t>Các SV đã học xong học phần Tin học đại cương</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60</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a:ea typeface="Calibri"/>
                          <a:cs typeface="Times New Roman"/>
                        </a:rPr>
                        <a:t>750.000đ cho </a:t>
                      </a:r>
                      <a:r>
                        <a:rPr lang="en-US" sz="1600" smtClean="0">
                          <a:effectLst/>
                          <a:latin typeface="Times New Roman"/>
                          <a:ea typeface="Calibri"/>
                          <a:cs typeface="Times New Roman"/>
                        </a:rPr>
                        <a:t>1 khóa </a:t>
                      </a:r>
                      <a:r>
                        <a:rPr lang="en-US" sz="1600">
                          <a:effectLst/>
                          <a:latin typeface="Times New Roman"/>
                          <a:ea typeface="Calibri"/>
                          <a:cs typeface="Times New Roman"/>
                        </a:rPr>
                        <a:t>học</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Đăng kí và nộp học phí tại khoa Tin học - Ngoại ngữ </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Địa điểm: C1-302</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ĐT: 02436923369</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6872">
                <a:tc>
                  <a:txBody>
                    <a:bodyPr/>
                    <a:lstStyle/>
                    <a:p>
                      <a:pPr algn="ctr">
                        <a:lnSpc>
                          <a:spcPct val="115000"/>
                        </a:lnSpc>
                        <a:spcAft>
                          <a:spcPts val="0"/>
                        </a:spcAft>
                      </a:pPr>
                      <a:r>
                        <a:rPr lang="en-US" sz="1600">
                          <a:effectLst/>
                          <a:latin typeface="Times New Roman"/>
                          <a:ea typeface="Calibri"/>
                          <a:cs typeface="Times New Roman"/>
                        </a:rPr>
                        <a:t>3</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Thi và cấp chứng chỉ IC3 quốc tế </a:t>
                      </a:r>
                      <a:endParaRPr lang="en-US" sz="1600">
                        <a:effectLst/>
                        <a:latin typeface="Calibri"/>
                        <a:ea typeface="Calibri"/>
                        <a:cs typeface="Times New Roman"/>
                      </a:endParaRPr>
                    </a:p>
                    <a:p>
                      <a:pPr>
                        <a:lnSpc>
                          <a:spcPct val="115000"/>
                        </a:lnSpc>
                        <a:spcAft>
                          <a:spcPts val="0"/>
                        </a:spcAft>
                      </a:pPr>
                      <a:r>
                        <a:rPr lang="en-US" sz="1600" i="1">
                          <a:effectLst/>
                          <a:latin typeface="Times New Roman"/>
                          <a:ea typeface="Calibri"/>
                          <a:cs typeface="Times New Roman"/>
                        </a:rPr>
                        <a:t>(Do nhà trường phối hợp với Công ty IIG Việt Nam tổ chức)</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a:effectLst/>
                          <a:latin typeface="Times New Roman"/>
                          <a:ea typeface="Calibri"/>
                          <a:cs typeface="Times New Roman"/>
                        </a:rPr>
                        <a:t>Các </a:t>
                      </a:r>
                      <a:r>
                        <a:rPr lang="en-US" sz="1600" smtClean="0">
                          <a:effectLst/>
                          <a:latin typeface="Times New Roman"/>
                          <a:ea typeface="Calibri"/>
                          <a:cs typeface="Times New Roman"/>
                        </a:rPr>
                        <a:t>SV đã</a:t>
                      </a:r>
                      <a:r>
                        <a:rPr lang="en-US" sz="1600" baseline="0" smtClean="0">
                          <a:effectLst/>
                          <a:latin typeface="Times New Roman"/>
                          <a:ea typeface="Calibri"/>
                          <a:cs typeface="Times New Roman"/>
                        </a:rPr>
                        <a:t> học xong Tin học IC3</a:t>
                      </a:r>
                      <a:r>
                        <a:rPr lang="en-US" sz="1600" smtClean="0">
                          <a:effectLst/>
                          <a:latin typeface="Times New Roman"/>
                          <a:ea typeface="Calibri"/>
                          <a:cs typeface="Times New Roman"/>
                        </a:rPr>
                        <a:t> </a:t>
                      </a:r>
                      <a:r>
                        <a:rPr lang="en-US" sz="1600">
                          <a:effectLst/>
                          <a:latin typeface="Times New Roman"/>
                          <a:ea typeface="Calibri"/>
                          <a:cs typeface="Times New Roman"/>
                        </a:rPr>
                        <a:t>có nhu </a:t>
                      </a:r>
                      <a:r>
                        <a:rPr lang="en-US" sz="1600" smtClean="0">
                          <a:effectLst/>
                          <a:latin typeface="Times New Roman"/>
                          <a:ea typeface="Calibri"/>
                          <a:cs typeface="Times New Roman"/>
                        </a:rPr>
                        <a:t>cầu thi</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effectLst/>
                          <a:latin typeface="Times New Roman"/>
                          <a:ea typeface="Calibri"/>
                          <a:cs typeface="Times New Roman"/>
                        </a:rPr>
                        <a:t> </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a:effectLst/>
                          <a:latin typeface="Times New Roman"/>
                          <a:ea typeface="Calibri"/>
                          <a:cs typeface="Times New Roman"/>
                        </a:rPr>
                        <a:t>460.000đ cho 1 phần thi</a:t>
                      </a:r>
                      <a:endParaRPr lang="en-US" sz="1600">
                        <a:effectLst/>
                        <a:latin typeface="Calibri"/>
                        <a:ea typeface="Calibri"/>
                        <a:cs typeface="Times New Roman"/>
                      </a:endParaRPr>
                    </a:p>
                    <a:p>
                      <a:pPr algn="ctr">
                        <a:lnSpc>
                          <a:spcPct val="115000"/>
                        </a:lnSpc>
                        <a:spcAft>
                          <a:spcPts val="0"/>
                        </a:spcAft>
                      </a:pPr>
                      <a:r>
                        <a:rPr lang="en-US" sz="1600">
                          <a:effectLst/>
                          <a:latin typeface="Times New Roman"/>
                          <a:ea typeface="Calibri"/>
                          <a:cs typeface="Times New Roman"/>
                        </a:rPr>
                        <a:t>(Gồm 3 phần thi)</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Times New Roman"/>
                          <a:ea typeface="Calibri"/>
                          <a:cs typeface="Times New Roman"/>
                        </a:rPr>
                        <a:t>Đăng kí và nộp học phí tại khoa Tin học - Ngoại ngữ </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Địa điểm: C1-302</a:t>
                      </a:r>
                      <a:endParaRPr lang="en-US" sz="1600">
                        <a:effectLst/>
                        <a:latin typeface="Calibri"/>
                        <a:ea typeface="Calibri"/>
                        <a:cs typeface="Times New Roman"/>
                      </a:endParaRPr>
                    </a:p>
                    <a:p>
                      <a:pPr>
                        <a:lnSpc>
                          <a:spcPct val="115000"/>
                        </a:lnSpc>
                        <a:spcAft>
                          <a:spcPts val="0"/>
                        </a:spcAft>
                      </a:pPr>
                      <a:r>
                        <a:rPr lang="en-US" sz="1600">
                          <a:effectLst/>
                          <a:latin typeface="Times New Roman"/>
                          <a:ea typeface="Calibri"/>
                          <a:cs typeface="Times New Roman"/>
                        </a:rPr>
                        <a:t>- ĐT: 02436923369</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94370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gray">
          <a:xfrm>
            <a:off x="304800" y="2371725"/>
            <a:ext cx="5181600" cy="685800"/>
          </a:xfrm>
          <a:prstGeom prst="rect">
            <a:avLst/>
          </a:prstGeom>
        </p:spPr>
        <p:txBody>
          <a:bodyPr wrap="none" fromWordArt="1">
            <a:prstTxWarp prst="textDeflate">
              <a:avLst>
                <a:gd name="adj" fmla="val 0"/>
              </a:avLst>
            </a:prstTxWarp>
          </a:bodyPr>
          <a:lstStyle/>
          <a:p>
            <a:pPr algn="ctr"/>
            <a:r>
              <a:rPr lang="en-US" sz="5400" b="1" kern="10" dirty="0">
                <a:ln w="25400">
                  <a:solidFill>
                    <a:srgbClr val="FFFFFF"/>
                  </a:solidFill>
                  <a:round/>
                  <a:headEnd/>
                  <a:tailEnd/>
                </a:ln>
                <a:gradFill rotWithShape="1">
                  <a:gsLst>
                    <a:gs pos="0">
                      <a:schemeClr val="tx2"/>
                    </a:gs>
                    <a:gs pos="50000">
                      <a:schemeClr val="tx2">
                        <a:gamma/>
                        <a:tint val="57255"/>
                        <a:invGamma/>
                      </a:schemeClr>
                    </a:gs>
                    <a:gs pos="100000">
                      <a:schemeClr val="tx2"/>
                    </a:gs>
                  </a:gsLst>
                  <a:lin ang="0" scaled="1"/>
                </a:gradFill>
                <a:effectLst>
                  <a:outerShdw dist="71842" dir="2700000" algn="ctr" rotWithShape="0">
                    <a:schemeClr val="tx1">
                      <a:alpha val="50000"/>
                    </a:schemeClr>
                  </a:outerShdw>
                </a:effectLst>
                <a:latin typeface="Verdana"/>
                <a:ea typeface="Verdana"/>
                <a:cs typeface="Verdana"/>
              </a:rPr>
              <a:t>Thank You!</a:t>
            </a:r>
          </a:p>
        </p:txBody>
      </p:sp>
    </p:spTree>
    <p:extLst>
      <p:ext uri="{BB962C8B-B14F-4D97-AF65-F5344CB8AC3E}">
        <p14:creationId xmlns:p14="http://schemas.microsoft.com/office/powerpoint/2010/main" val="1141792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200" smtClean="0">
                <a:latin typeface="Arial" panose="020B0604020202020204" pitchFamily="34" charset="0"/>
                <a:cs typeface="Arial" panose="020B0604020202020204" pitchFamily="34" charset="0"/>
              </a:rPr>
              <a:t>1. MỘT SỐ QUY ĐỊNH CỦA BỘ GIÁO DỤC VÀ ĐÀO TẠO</a:t>
            </a:r>
            <a:endParaRPr lang="en-US" sz="2200" dirty="0">
              <a:latin typeface="Arial" panose="020B0604020202020204" pitchFamily="34" charset="0"/>
              <a:cs typeface="Arial" panose="020B0604020202020204" pitchFamily="34" charset="0"/>
            </a:endParaRPr>
          </a:p>
        </p:txBody>
      </p:sp>
      <p:sp>
        <p:nvSpPr>
          <p:cNvPr id="15366" name="Text Box 25"/>
          <p:cNvSpPr txBox="1">
            <a:spLocks noChangeArrowheads="1"/>
          </p:cNvSpPr>
          <p:nvPr/>
        </p:nvSpPr>
        <p:spPr bwMode="gray">
          <a:xfrm>
            <a:off x="1209462" y="1223091"/>
            <a:ext cx="748070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2800" b="1" smtClean="0">
                <a:latin typeface="Arial Narrow" panose="020B0606020202030204" pitchFamily="34" charset="0"/>
              </a:rPr>
              <a:t>Đề án ngoại ngữ đến năm 2025</a:t>
            </a:r>
            <a:endParaRPr lang="en-US" sz="2800" b="1" dirty="0">
              <a:latin typeface="Arial Narrow" panose="020B0606020202030204" pitchFamily="34" charset="0"/>
            </a:endParaRPr>
          </a:p>
        </p:txBody>
      </p:sp>
      <p:grpSp>
        <p:nvGrpSpPr>
          <p:cNvPr id="2" name="Group 1"/>
          <p:cNvGrpSpPr/>
          <p:nvPr/>
        </p:nvGrpSpPr>
        <p:grpSpPr>
          <a:xfrm>
            <a:off x="183850" y="1097023"/>
            <a:ext cx="1025612" cy="771480"/>
            <a:chOff x="345988" y="1097023"/>
            <a:chExt cx="685800" cy="685800"/>
          </a:xfrm>
        </p:grpSpPr>
        <p:sp>
          <p:nvSpPr>
            <p:cNvPr id="993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5367" name="Text Box 26"/>
            <p:cNvSpPr txBox="1">
              <a:spLocks noChangeArrowheads="1"/>
            </p:cNvSpPr>
            <p:nvPr/>
          </p:nvSpPr>
          <p:spPr bwMode="gray">
            <a:xfrm>
              <a:off x="461384" y="1209090"/>
              <a:ext cx="479919" cy="410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1.1</a:t>
              </a:r>
              <a:endParaRPr lang="en-US" sz="2400" dirty="0">
                <a:solidFill>
                  <a:srgbClr val="FEFEFE"/>
                </a:solidFill>
              </a:endParaRPr>
            </a:p>
          </p:txBody>
        </p:sp>
      </p:gr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3" name="Rectangle 2"/>
          <p:cNvSpPr/>
          <p:nvPr/>
        </p:nvSpPr>
        <p:spPr>
          <a:xfrm>
            <a:off x="1066800" y="2050163"/>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Khung Năng lực ngoại ngữ Việt Nam</a:t>
            </a:r>
            <a:endParaRPr lang="en-US" sz="2800" b="1" dirty="0">
              <a:latin typeface="Arial Narrow" panose="020B0606020202030204" pitchFamily="34" charset="0"/>
            </a:endParaRPr>
          </a:p>
        </p:txBody>
      </p:sp>
      <p:grpSp>
        <p:nvGrpSpPr>
          <p:cNvPr id="27" name="Group 26"/>
          <p:cNvGrpSpPr/>
          <p:nvPr/>
        </p:nvGrpSpPr>
        <p:grpSpPr>
          <a:xfrm>
            <a:off x="141631" y="1926033"/>
            <a:ext cx="1025612" cy="771480"/>
            <a:chOff x="345988" y="1097023"/>
            <a:chExt cx="685800" cy="685800"/>
          </a:xfrm>
        </p:grpSpPr>
        <p:sp>
          <p:nvSpPr>
            <p:cNvPr id="29"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43" name="Text Box 26"/>
            <p:cNvSpPr txBox="1">
              <a:spLocks noChangeArrowheads="1"/>
            </p:cNvSpPr>
            <p:nvPr/>
          </p:nvSpPr>
          <p:spPr bwMode="gray">
            <a:xfrm>
              <a:off x="461384" y="1209090"/>
              <a:ext cx="479919" cy="410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1.2</a:t>
              </a:r>
              <a:endParaRPr lang="en-US" sz="2400" dirty="0">
                <a:solidFill>
                  <a:srgbClr val="FEFEFE"/>
                </a:solidFill>
              </a:endParaRPr>
            </a:p>
          </p:txBody>
        </p:sp>
      </p:grpSp>
    </p:spTree>
    <p:extLst>
      <p:ext uri="{BB962C8B-B14F-4D97-AF65-F5344CB8AC3E}">
        <p14:creationId xmlns:p14="http://schemas.microsoft.com/office/powerpoint/2010/main" val="3118763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7411" name="Picture 19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967468"/>
            <a:ext cx="2057400" cy="289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30" name="Rectangle 178"/>
          <p:cNvSpPr>
            <a:spLocks noGrp="1" noChangeArrowheads="1"/>
          </p:cNvSpPr>
          <p:nvPr>
            <p:ph type="title" idx="4294967295"/>
          </p:nvPr>
        </p:nvSpPr>
        <p:spPr/>
        <p:txBody>
          <a:bodyPr/>
          <a:lstStyle/>
          <a:p>
            <a:pPr eaLnBrk="1" hangingPunct="1">
              <a:defRPr/>
            </a:pPr>
            <a:r>
              <a:rPr lang="en-US" sz="2400" smtClean="0">
                <a:latin typeface="Arial" panose="020B0604020202020204" pitchFamily="34" charset="0"/>
                <a:cs typeface="Arial" panose="020B0604020202020204" pitchFamily="34" charset="0"/>
              </a:rPr>
              <a:t>1.1. ĐỀ </a:t>
            </a:r>
            <a:r>
              <a:rPr lang="en-US" sz="2400" dirty="0" smtClean="0">
                <a:latin typeface="Arial" panose="020B0604020202020204" pitchFamily="34" charset="0"/>
                <a:cs typeface="Arial" panose="020B0604020202020204" pitchFamily="34" charset="0"/>
              </a:rPr>
              <a:t>ÁN NGOẠI NGỮ 2020</a:t>
            </a:r>
          </a:p>
        </p:txBody>
      </p:sp>
      <p:sp>
        <p:nvSpPr>
          <p:cNvPr id="17413" name="Text Box 4"/>
          <p:cNvSpPr txBox="1">
            <a:spLocks noChangeArrowheads="1"/>
          </p:cNvSpPr>
          <p:nvPr/>
        </p:nvSpPr>
        <p:spPr bwMode="black">
          <a:xfrm>
            <a:off x="2529217" y="990600"/>
            <a:ext cx="6309983"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lnSpc>
                <a:spcPct val="150000"/>
              </a:lnSpc>
              <a:buSzPct val="90000"/>
              <a:buFontTx/>
              <a:buChar char="-"/>
            </a:pPr>
            <a:r>
              <a:rPr lang="nb-NO" sz="2400" b="0" dirty="0" smtClean="0">
                <a:latin typeface="Arial" panose="020B0604020202020204" pitchFamily="34" charset="0"/>
                <a:cs typeface="Arial" panose="020B0604020202020204" pitchFamily="34" charset="0"/>
              </a:rPr>
              <a:t> Đối </a:t>
            </a:r>
            <a:r>
              <a:rPr lang="nb-NO" sz="2400" b="0" dirty="0">
                <a:latin typeface="Arial" panose="020B0604020202020204" pitchFamily="34" charset="0"/>
                <a:cs typeface="Arial" panose="020B0604020202020204" pitchFamily="34" charset="0"/>
              </a:rPr>
              <a:t>với giáo dục đại </a:t>
            </a:r>
            <a:r>
              <a:rPr lang="nb-NO" sz="2400" b="0" dirty="0" smtClean="0">
                <a:latin typeface="Arial" panose="020B0604020202020204" pitchFamily="34" charset="0"/>
                <a:cs typeface="Arial" panose="020B0604020202020204" pitchFamily="34" charset="0"/>
              </a:rPr>
              <a:t>học phải triển </a:t>
            </a:r>
            <a:r>
              <a:rPr lang="nb-NO" sz="2400" b="0" dirty="0">
                <a:latin typeface="Arial" panose="020B0604020202020204" pitchFamily="34" charset="0"/>
                <a:cs typeface="Arial" panose="020B0604020202020204" pitchFamily="34" charset="0"/>
              </a:rPr>
              <a:t>khai chương trình đào tạo tăng cường môn ngoại </a:t>
            </a:r>
            <a:r>
              <a:rPr lang="nb-NO" sz="2400" b="0" dirty="0" smtClean="0">
                <a:latin typeface="Arial" panose="020B0604020202020204" pitchFamily="34" charset="0"/>
                <a:cs typeface="Arial" panose="020B0604020202020204" pitchFamily="34" charset="0"/>
              </a:rPr>
              <a:t>ngữ </a:t>
            </a:r>
            <a:r>
              <a:rPr lang="nb-NO" sz="2400" b="0" dirty="0">
                <a:latin typeface="Arial" panose="020B0604020202020204" pitchFamily="34" charset="0"/>
                <a:cs typeface="Arial" panose="020B0604020202020204" pitchFamily="34" charset="0"/>
              </a:rPr>
              <a:t>60% vào năm học 2015 – 2016 và 100% vào năm 2019 </a:t>
            </a:r>
            <a:r>
              <a:rPr lang="nb-NO" sz="2400" b="0">
                <a:latin typeface="Arial" panose="020B0604020202020204" pitchFamily="34" charset="0"/>
                <a:cs typeface="Arial" panose="020B0604020202020204" pitchFamily="34" charset="0"/>
              </a:rPr>
              <a:t>– </a:t>
            </a:r>
            <a:r>
              <a:rPr lang="nb-NO" sz="2400" b="0" smtClean="0">
                <a:latin typeface="Arial" panose="020B0604020202020204" pitchFamily="34" charset="0"/>
                <a:cs typeface="Arial" panose="020B0604020202020204" pitchFamily="34" charset="0"/>
              </a:rPr>
              <a:t>2020.</a:t>
            </a:r>
            <a:endParaRPr lang="nb-NO" sz="2400" b="0" dirty="0">
              <a:latin typeface="Arial" panose="020B0604020202020204" pitchFamily="34" charset="0"/>
              <a:cs typeface="Arial" panose="020B0604020202020204" pitchFamily="34" charset="0"/>
            </a:endParaRPr>
          </a:p>
        </p:txBody>
      </p:sp>
      <p:sp>
        <p:nvSpPr>
          <p:cNvPr id="17422" name="Text Box 188"/>
          <p:cNvSpPr txBox="1">
            <a:spLocks noChangeArrowheads="1"/>
          </p:cNvSpPr>
          <p:nvPr/>
        </p:nvSpPr>
        <p:spPr bwMode="gray">
          <a:xfrm>
            <a:off x="4645025" y="4344988"/>
            <a:ext cx="16811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spcBef>
                <a:spcPct val="50000"/>
              </a:spcBef>
            </a:pPr>
            <a:r>
              <a:rPr lang="en-US" sz="2000">
                <a:solidFill>
                  <a:srgbClr val="FFFFFF"/>
                </a:solidFill>
                <a:latin typeface="Calibri" pitchFamily="34" charset="0"/>
                <a:cs typeface="Arial" charset="0"/>
              </a:rPr>
              <a:t>Title in here</a:t>
            </a:r>
          </a:p>
        </p:txBody>
      </p:sp>
      <p:sp>
        <p:nvSpPr>
          <p:cNvPr id="17423" name="Text Box 189"/>
          <p:cNvSpPr txBox="1">
            <a:spLocks noChangeArrowheads="1"/>
          </p:cNvSpPr>
          <p:nvPr/>
        </p:nvSpPr>
        <p:spPr bwMode="gray">
          <a:xfrm>
            <a:off x="6621463" y="4344988"/>
            <a:ext cx="16811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spcBef>
                <a:spcPct val="50000"/>
              </a:spcBef>
            </a:pPr>
            <a:r>
              <a:rPr lang="en-US" sz="2000">
                <a:solidFill>
                  <a:srgbClr val="FFFFFF"/>
                </a:solidFill>
                <a:latin typeface="Calibri" pitchFamily="34" charset="0"/>
                <a:cs typeface="Arial" charset="0"/>
              </a:rPr>
              <a:t>Title in here</a:t>
            </a:r>
          </a:p>
        </p:txBody>
      </p:sp>
      <p:sp>
        <p:nvSpPr>
          <p:cNvPr id="17426" name="Text Box 192"/>
          <p:cNvSpPr txBox="1">
            <a:spLocks noChangeArrowheads="1"/>
          </p:cNvSpPr>
          <p:nvPr/>
        </p:nvSpPr>
        <p:spPr bwMode="gray">
          <a:xfrm>
            <a:off x="6708775" y="5026025"/>
            <a:ext cx="15970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spcBef>
                <a:spcPct val="50000"/>
              </a:spcBef>
              <a:buFontTx/>
              <a:buChar char="•"/>
            </a:pPr>
            <a:r>
              <a:rPr lang="en-US" sz="1600" b="0">
                <a:solidFill>
                  <a:srgbClr val="FFFFFF"/>
                </a:solidFill>
                <a:latin typeface="Calibri" pitchFamily="34" charset="0"/>
                <a:cs typeface="Arial" charset="0"/>
              </a:rPr>
              <a:t> Description of the sub contents</a:t>
            </a:r>
          </a:p>
        </p:txBody>
      </p:sp>
      <p:sp>
        <p:nvSpPr>
          <p:cNvPr id="23" name="Text Box 4"/>
          <p:cNvSpPr txBox="1">
            <a:spLocks noChangeArrowheads="1"/>
          </p:cNvSpPr>
          <p:nvPr/>
        </p:nvSpPr>
        <p:spPr bwMode="black">
          <a:xfrm>
            <a:off x="2566967" y="3386455"/>
            <a:ext cx="627223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lnSpc>
                <a:spcPct val="150000"/>
              </a:lnSpc>
              <a:buSzPct val="90000"/>
              <a:buFontTx/>
              <a:buChar char="-"/>
            </a:pPr>
            <a:r>
              <a:rPr lang="nb-NO" sz="2400" b="0" smtClean="0">
                <a:latin typeface="Arial" panose="020B0604020202020204" pitchFamily="34" charset="0"/>
                <a:cs typeface="Arial" panose="020B0604020202020204" pitchFamily="34" charset="0"/>
              </a:rPr>
              <a:t> Đến năm 2025, Người </a:t>
            </a:r>
            <a:r>
              <a:rPr lang="nb-NO" sz="2400" b="0" dirty="0" smtClean="0">
                <a:latin typeface="Arial" panose="020B0604020202020204" pitchFamily="34" charset="0"/>
                <a:cs typeface="Arial" panose="020B0604020202020204" pitchFamily="34" charset="0"/>
              </a:rPr>
              <a:t>tốt nghiệp trình độ Cao </a:t>
            </a:r>
            <a:r>
              <a:rPr lang="nb-NO" sz="2400" b="0" dirty="0">
                <a:latin typeface="Arial" panose="020B0604020202020204" pitchFamily="34" charset="0"/>
                <a:cs typeface="Arial" panose="020B0604020202020204" pitchFamily="34" charset="0"/>
              </a:rPr>
              <a:t>đẳng, đại </a:t>
            </a:r>
            <a:r>
              <a:rPr lang="nb-NO" sz="2400" b="0" dirty="0" smtClean="0">
                <a:latin typeface="Arial" panose="020B0604020202020204" pitchFamily="34" charset="0"/>
                <a:cs typeface="Arial" panose="020B0604020202020204" pitchFamily="34" charset="0"/>
              </a:rPr>
              <a:t>học </a:t>
            </a:r>
            <a:r>
              <a:rPr lang="nb-NO" sz="2400" b="0" dirty="0">
                <a:latin typeface="Arial" panose="020B0604020202020204" pitchFamily="34" charset="0"/>
                <a:cs typeface="Arial" panose="020B0604020202020204" pitchFamily="34" charset="0"/>
              </a:rPr>
              <a:t>phải </a:t>
            </a:r>
            <a:r>
              <a:rPr lang="nb-NO" sz="2400" dirty="0">
                <a:solidFill>
                  <a:srgbClr val="FF0000"/>
                </a:solidFill>
                <a:latin typeface="Arial" panose="020B0604020202020204" pitchFamily="34" charset="0"/>
                <a:cs typeface="Arial" panose="020B0604020202020204" pitchFamily="34" charset="0"/>
              </a:rPr>
              <a:t>đạt trình độ </a:t>
            </a:r>
            <a:r>
              <a:rPr lang="nb-NO" sz="2400" dirty="0" smtClean="0">
                <a:solidFill>
                  <a:srgbClr val="FF0000"/>
                </a:solidFill>
                <a:latin typeface="Arial" panose="020B0604020202020204" pitchFamily="34" charset="0"/>
                <a:cs typeface="Arial" panose="020B0604020202020204" pitchFamily="34" charset="0"/>
              </a:rPr>
              <a:t>Ngoại ngữ tối </a:t>
            </a:r>
            <a:r>
              <a:rPr lang="nb-NO" sz="2400" dirty="0">
                <a:solidFill>
                  <a:srgbClr val="FF0000"/>
                </a:solidFill>
                <a:latin typeface="Arial" panose="020B0604020202020204" pitchFamily="34" charset="0"/>
                <a:cs typeface="Arial" panose="020B0604020202020204" pitchFamily="34" charset="0"/>
              </a:rPr>
              <a:t>thiểu là bậc 3 theo KNLNN  Việt Nam</a:t>
            </a:r>
            <a:r>
              <a:rPr lang="nb-NO" sz="2400" b="0" dirty="0">
                <a:latin typeface="Arial" panose="020B0604020202020204" pitchFamily="34" charset="0"/>
                <a:cs typeface="Arial" panose="020B0604020202020204" pitchFamily="34" charset="0"/>
              </a:rPr>
              <a:t> </a:t>
            </a:r>
            <a:r>
              <a:rPr lang="nb-NO" sz="2400" b="0" dirty="0" smtClean="0">
                <a:latin typeface="Arial" panose="020B0604020202020204" pitchFamily="34" charset="0"/>
                <a:cs typeface="Arial" panose="020B0604020202020204" pitchFamily="34" charset="0"/>
              </a:rPr>
              <a:t>(Tiếng Anh tương đương B1 Châu âu hoặc TOEIC 450).</a:t>
            </a:r>
            <a:endParaRPr lang="en-US"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4245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3"/>
          <p:cNvSpPr>
            <a:spLocks/>
          </p:cNvSpPr>
          <p:nvPr/>
        </p:nvSpPr>
        <p:spPr bwMode="ltGray">
          <a:xfrm>
            <a:off x="1003300" y="2228850"/>
            <a:ext cx="7988300" cy="3486150"/>
          </a:xfrm>
          <a:custGeom>
            <a:avLst/>
            <a:gdLst/>
            <a:ahLst/>
            <a:cxnLst>
              <a:cxn ang="0">
                <a:pos x="496" y="157"/>
              </a:cxn>
              <a:cxn ang="0">
                <a:pos x="0" y="0"/>
              </a:cxn>
              <a:cxn ang="0">
                <a:pos x="231" y="124"/>
              </a:cxn>
              <a:cxn ang="0">
                <a:pos x="4282" y="2025"/>
              </a:cxn>
              <a:cxn ang="0">
                <a:pos x="3974" y="2298"/>
              </a:cxn>
              <a:cxn ang="0">
                <a:pos x="5190" y="2065"/>
              </a:cxn>
              <a:cxn ang="0">
                <a:pos x="5039" y="1268"/>
              </a:cxn>
              <a:cxn ang="0">
                <a:pos x="4748" y="1507"/>
              </a:cxn>
              <a:cxn ang="0">
                <a:pos x="496" y="157"/>
              </a:cxn>
            </a:cxnLst>
            <a:rect l="0" t="0" r="r" b="b"/>
            <a:pathLst>
              <a:path w="5190" h="2298">
                <a:moveTo>
                  <a:pt x="496" y="157"/>
                </a:moveTo>
                <a:lnTo>
                  <a:pt x="0" y="0"/>
                </a:lnTo>
                <a:lnTo>
                  <a:pt x="231" y="124"/>
                </a:lnTo>
                <a:lnTo>
                  <a:pt x="4282" y="2025"/>
                </a:lnTo>
                <a:lnTo>
                  <a:pt x="3974" y="2298"/>
                </a:lnTo>
                <a:lnTo>
                  <a:pt x="5190" y="2065"/>
                </a:lnTo>
                <a:lnTo>
                  <a:pt x="5039" y="1268"/>
                </a:lnTo>
                <a:lnTo>
                  <a:pt x="4748" y="1507"/>
                </a:lnTo>
                <a:lnTo>
                  <a:pt x="496" y="157"/>
                </a:lnTo>
                <a:close/>
              </a:path>
            </a:pathLst>
          </a:custGeom>
          <a:gradFill rotWithShape="1">
            <a:gsLst>
              <a:gs pos="0">
                <a:schemeClr val="hlink">
                  <a:gamma/>
                  <a:shade val="40000"/>
                  <a:invGamma/>
                </a:schemeClr>
              </a:gs>
              <a:gs pos="50000">
                <a:schemeClr val="hlink"/>
              </a:gs>
              <a:gs pos="100000">
                <a:schemeClr val="hlink">
                  <a:gamma/>
                  <a:shade val="40000"/>
                  <a:invGamma/>
                </a:schemeClr>
              </a:gs>
            </a:gsLst>
            <a:lin ang="2700000" scaled="1"/>
          </a:gradFill>
          <a:ln w="9525" cap="flat" cmpd="sng">
            <a:noFill/>
            <a:prstDash val="solid"/>
            <a:round/>
            <a:headEnd/>
            <a:tailEnd/>
          </a:ln>
          <a:effectLst/>
        </p:spPr>
        <p:txBody>
          <a:bodyPr wrap="none" anchor="ctr"/>
          <a:lstStyle/>
          <a:p>
            <a:endParaRPr lang="en-US"/>
          </a:p>
        </p:txBody>
      </p:sp>
      <p:sp>
        <p:nvSpPr>
          <p:cNvPr id="32" name="AutoShape 4"/>
          <p:cNvSpPr>
            <a:spLocks noChangeArrowheads="1"/>
          </p:cNvSpPr>
          <p:nvPr/>
        </p:nvSpPr>
        <p:spPr bwMode="gray">
          <a:xfrm>
            <a:off x="1608137" y="2362200"/>
            <a:ext cx="227013" cy="139700"/>
          </a:xfrm>
          <a:prstGeom prst="can">
            <a:avLst>
              <a:gd name="adj" fmla="val 39796"/>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33" name="AutoShape 5"/>
          <p:cNvSpPr>
            <a:spLocks noChangeArrowheads="1"/>
          </p:cNvSpPr>
          <p:nvPr/>
        </p:nvSpPr>
        <p:spPr bwMode="gray">
          <a:xfrm>
            <a:off x="2514600" y="2692400"/>
            <a:ext cx="263525" cy="190500"/>
          </a:xfrm>
          <a:prstGeom prst="can">
            <a:avLst>
              <a:gd name="adj" fmla="val 27343"/>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34" name="AutoShape 6"/>
          <p:cNvSpPr>
            <a:spLocks noChangeArrowheads="1"/>
          </p:cNvSpPr>
          <p:nvPr/>
        </p:nvSpPr>
        <p:spPr bwMode="gray">
          <a:xfrm>
            <a:off x="3498850" y="3008313"/>
            <a:ext cx="358775" cy="307975"/>
          </a:xfrm>
          <a:prstGeom prst="can">
            <a:avLst>
              <a:gd name="adj" fmla="val 25000"/>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35" name="AutoShape 7"/>
          <p:cNvSpPr>
            <a:spLocks noChangeArrowheads="1"/>
          </p:cNvSpPr>
          <p:nvPr/>
        </p:nvSpPr>
        <p:spPr bwMode="gray">
          <a:xfrm>
            <a:off x="5867400" y="3665538"/>
            <a:ext cx="565150" cy="682625"/>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36" name="AutoShape 8"/>
          <p:cNvSpPr>
            <a:spLocks noChangeArrowheads="1"/>
          </p:cNvSpPr>
          <p:nvPr/>
        </p:nvSpPr>
        <p:spPr bwMode="gray">
          <a:xfrm>
            <a:off x="4656137" y="3390900"/>
            <a:ext cx="442913" cy="427038"/>
          </a:xfrm>
          <a:prstGeom prst="can">
            <a:avLst>
              <a:gd name="adj" fmla="val 21667"/>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37" name="Text Box 9"/>
          <p:cNvSpPr txBox="1">
            <a:spLocks noChangeArrowheads="1"/>
          </p:cNvSpPr>
          <p:nvPr/>
        </p:nvSpPr>
        <p:spPr bwMode="gray">
          <a:xfrm>
            <a:off x="1244600" y="1633538"/>
            <a:ext cx="1220787" cy="366712"/>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A </a:t>
            </a:r>
            <a:r>
              <a:rPr lang="en-US" b="1"/>
              <a:t>1</a:t>
            </a:r>
          </a:p>
        </p:txBody>
      </p:sp>
      <p:sp>
        <p:nvSpPr>
          <p:cNvPr id="38" name="Text Box 10"/>
          <p:cNvSpPr txBox="1">
            <a:spLocks noChangeArrowheads="1"/>
          </p:cNvSpPr>
          <p:nvPr/>
        </p:nvSpPr>
        <p:spPr bwMode="gray">
          <a:xfrm>
            <a:off x="2184400" y="1647825"/>
            <a:ext cx="1220787" cy="366713"/>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A </a:t>
            </a:r>
            <a:r>
              <a:rPr lang="en-US" b="1"/>
              <a:t>2</a:t>
            </a:r>
          </a:p>
        </p:txBody>
      </p:sp>
      <p:sp>
        <p:nvSpPr>
          <p:cNvPr id="39" name="Text Box 11"/>
          <p:cNvSpPr txBox="1">
            <a:spLocks noChangeArrowheads="1"/>
          </p:cNvSpPr>
          <p:nvPr/>
        </p:nvSpPr>
        <p:spPr bwMode="gray">
          <a:xfrm>
            <a:off x="3219450" y="1652588"/>
            <a:ext cx="1220787" cy="366712"/>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B 1</a:t>
            </a:r>
            <a:endParaRPr lang="en-US" b="1"/>
          </a:p>
        </p:txBody>
      </p:sp>
      <p:sp>
        <p:nvSpPr>
          <p:cNvPr id="40" name="Text Box 12"/>
          <p:cNvSpPr txBox="1">
            <a:spLocks noChangeArrowheads="1"/>
          </p:cNvSpPr>
          <p:nvPr/>
        </p:nvSpPr>
        <p:spPr bwMode="gray">
          <a:xfrm>
            <a:off x="4411662" y="1644650"/>
            <a:ext cx="1223963" cy="366713"/>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B 2</a:t>
            </a:r>
            <a:endParaRPr lang="en-US" b="1"/>
          </a:p>
        </p:txBody>
      </p:sp>
      <p:sp>
        <p:nvSpPr>
          <p:cNvPr id="41" name="Text Box 13"/>
          <p:cNvSpPr txBox="1">
            <a:spLocks noChangeArrowheads="1"/>
          </p:cNvSpPr>
          <p:nvPr/>
        </p:nvSpPr>
        <p:spPr bwMode="gray">
          <a:xfrm>
            <a:off x="5665787" y="1643063"/>
            <a:ext cx="1222375" cy="366712"/>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C 1</a:t>
            </a:r>
            <a:endParaRPr lang="en-US" b="1"/>
          </a:p>
        </p:txBody>
      </p:sp>
      <p:sp>
        <p:nvSpPr>
          <p:cNvPr id="42" name="Text Box 14"/>
          <p:cNvSpPr txBox="1">
            <a:spLocks noChangeArrowheads="1"/>
          </p:cNvSpPr>
          <p:nvPr/>
        </p:nvSpPr>
        <p:spPr bwMode="gray">
          <a:xfrm>
            <a:off x="174625" y="2705100"/>
            <a:ext cx="2309812" cy="274638"/>
          </a:xfrm>
          <a:prstGeom prst="rect">
            <a:avLst/>
          </a:prstGeom>
          <a:noFill/>
          <a:ln w="9525" algn="ctr">
            <a:noFill/>
            <a:miter lim="800000"/>
            <a:headEnd/>
            <a:tailEnd/>
          </a:ln>
          <a:effectLst/>
        </p:spPr>
        <p:txBody>
          <a:bodyPr>
            <a:spAutoFit/>
          </a:bodyPr>
          <a:lstStyle/>
          <a:p>
            <a:pPr>
              <a:spcBef>
                <a:spcPct val="50000"/>
              </a:spcBef>
            </a:pPr>
            <a:r>
              <a:rPr lang="en-US" sz="1200" b="1"/>
              <a:t> </a:t>
            </a:r>
            <a:r>
              <a:rPr lang="en-US" sz="1200" b="1" smtClean="0"/>
              <a:t>Bậc 1</a:t>
            </a:r>
            <a:endParaRPr lang="en-US" sz="1200" b="1"/>
          </a:p>
        </p:txBody>
      </p:sp>
      <p:sp>
        <p:nvSpPr>
          <p:cNvPr id="43" name="Text Box 15"/>
          <p:cNvSpPr txBox="1">
            <a:spLocks noChangeArrowheads="1"/>
          </p:cNvSpPr>
          <p:nvPr/>
        </p:nvSpPr>
        <p:spPr bwMode="gray">
          <a:xfrm>
            <a:off x="723900" y="3195638"/>
            <a:ext cx="2451100" cy="290512"/>
          </a:xfrm>
          <a:prstGeom prst="rect">
            <a:avLst/>
          </a:prstGeom>
          <a:noFill/>
          <a:ln w="9525" algn="ctr">
            <a:noFill/>
            <a:miter lim="800000"/>
            <a:headEnd/>
            <a:tailEnd/>
          </a:ln>
          <a:effectLst/>
        </p:spPr>
        <p:txBody>
          <a:bodyPr>
            <a:spAutoFit/>
          </a:bodyPr>
          <a:lstStyle/>
          <a:p>
            <a:pPr>
              <a:spcBef>
                <a:spcPct val="50000"/>
              </a:spcBef>
            </a:pPr>
            <a:r>
              <a:rPr lang="en-US" sz="1300" b="1" smtClean="0"/>
              <a:t>Bậc 2</a:t>
            </a:r>
            <a:endParaRPr lang="en-US" sz="1300" b="1"/>
          </a:p>
        </p:txBody>
      </p:sp>
      <p:sp>
        <p:nvSpPr>
          <p:cNvPr id="44" name="Text Box 16"/>
          <p:cNvSpPr txBox="1">
            <a:spLocks noChangeArrowheads="1"/>
          </p:cNvSpPr>
          <p:nvPr/>
        </p:nvSpPr>
        <p:spPr bwMode="gray">
          <a:xfrm>
            <a:off x="1666875" y="3762375"/>
            <a:ext cx="2452687" cy="307777"/>
          </a:xfrm>
          <a:prstGeom prst="rect">
            <a:avLst/>
          </a:prstGeom>
          <a:noFill/>
          <a:ln w="9525" algn="ctr">
            <a:noFill/>
            <a:miter lim="800000"/>
            <a:headEnd/>
            <a:tailEnd/>
          </a:ln>
          <a:effectLst/>
        </p:spPr>
        <p:txBody>
          <a:bodyPr>
            <a:spAutoFit/>
          </a:bodyPr>
          <a:lstStyle/>
          <a:p>
            <a:pPr>
              <a:spcBef>
                <a:spcPct val="50000"/>
              </a:spcBef>
            </a:pPr>
            <a:r>
              <a:rPr lang="en-US" sz="1400" b="1" smtClean="0"/>
              <a:t>Bậc 3</a:t>
            </a:r>
            <a:endParaRPr lang="en-US" sz="1400" b="1"/>
          </a:p>
        </p:txBody>
      </p:sp>
      <p:sp>
        <p:nvSpPr>
          <p:cNvPr id="45" name="Text Box 17"/>
          <p:cNvSpPr txBox="1">
            <a:spLocks noChangeArrowheads="1"/>
          </p:cNvSpPr>
          <p:nvPr/>
        </p:nvSpPr>
        <p:spPr bwMode="gray">
          <a:xfrm>
            <a:off x="2879725" y="4327525"/>
            <a:ext cx="2452687" cy="307777"/>
          </a:xfrm>
          <a:prstGeom prst="rect">
            <a:avLst/>
          </a:prstGeom>
          <a:noFill/>
          <a:ln w="9525" algn="ctr">
            <a:noFill/>
            <a:miter lim="800000"/>
            <a:headEnd/>
            <a:tailEnd/>
          </a:ln>
          <a:effectLst/>
        </p:spPr>
        <p:txBody>
          <a:bodyPr>
            <a:spAutoFit/>
          </a:bodyPr>
          <a:lstStyle/>
          <a:p>
            <a:pPr>
              <a:spcBef>
                <a:spcPct val="50000"/>
              </a:spcBef>
            </a:pPr>
            <a:r>
              <a:rPr lang="en-US" sz="1400" b="1"/>
              <a:t> </a:t>
            </a:r>
            <a:r>
              <a:rPr lang="en-US" sz="1400" b="1" smtClean="0"/>
              <a:t>Bậc 4</a:t>
            </a:r>
            <a:endParaRPr lang="en-US" sz="1400" b="1"/>
          </a:p>
        </p:txBody>
      </p:sp>
      <p:sp>
        <p:nvSpPr>
          <p:cNvPr id="46" name="Text Box 18"/>
          <p:cNvSpPr txBox="1">
            <a:spLocks noChangeArrowheads="1"/>
          </p:cNvSpPr>
          <p:nvPr/>
        </p:nvSpPr>
        <p:spPr bwMode="gray">
          <a:xfrm>
            <a:off x="3816350" y="4981575"/>
            <a:ext cx="2452687" cy="307777"/>
          </a:xfrm>
          <a:prstGeom prst="rect">
            <a:avLst/>
          </a:prstGeom>
          <a:noFill/>
          <a:ln w="9525" algn="ctr">
            <a:noFill/>
            <a:miter lim="800000"/>
            <a:headEnd/>
            <a:tailEnd/>
          </a:ln>
          <a:effectLst/>
        </p:spPr>
        <p:txBody>
          <a:bodyPr>
            <a:spAutoFit/>
          </a:bodyPr>
          <a:lstStyle/>
          <a:p>
            <a:pPr>
              <a:spcBef>
                <a:spcPct val="50000"/>
              </a:spcBef>
            </a:pPr>
            <a:r>
              <a:rPr lang="en-US" sz="1400" b="1"/>
              <a:t> </a:t>
            </a:r>
            <a:r>
              <a:rPr lang="en-US" sz="1400" b="1" smtClean="0"/>
              <a:t>Bậc 5</a:t>
            </a:r>
            <a:endParaRPr lang="en-US" sz="1400" b="1"/>
          </a:p>
        </p:txBody>
      </p:sp>
      <p:cxnSp>
        <p:nvCxnSpPr>
          <p:cNvPr id="47" name="AutoShape 19"/>
          <p:cNvCxnSpPr>
            <a:cxnSpLocks noChangeShapeType="1"/>
            <a:stCxn id="32" idx="3"/>
            <a:endCxn id="42" idx="0"/>
          </p:cNvCxnSpPr>
          <p:nvPr/>
        </p:nvCxnSpPr>
        <p:spPr bwMode="gray">
          <a:xfrm rot="5400000">
            <a:off x="1423987" y="2406650"/>
            <a:ext cx="203200" cy="393700"/>
          </a:xfrm>
          <a:prstGeom prst="bentConnector3">
            <a:avLst>
              <a:gd name="adj1" fmla="val 49648"/>
            </a:avLst>
          </a:prstGeom>
          <a:noFill/>
          <a:ln w="9525">
            <a:solidFill>
              <a:srgbClr val="1C1C1C"/>
            </a:solidFill>
            <a:miter lim="800000"/>
            <a:headEnd/>
            <a:tailEnd/>
          </a:ln>
          <a:effectLst/>
        </p:spPr>
      </p:cxnSp>
      <p:cxnSp>
        <p:nvCxnSpPr>
          <p:cNvPr id="48" name="AutoShape 20"/>
          <p:cNvCxnSpPr>
            <a:cxnSpLocks noChangeShapeType="1"/>
            <a:stCxn id="33" idx="3"/>
            <a:endCxn id="43" idx="0"/>
          </p:cNvCxnSpPr>
          <p:nvPr/>
        </p:nvCxnSpPr>
        <p:spPr bwMode="gray">
          <a:xfrm rot="5400000">
            <a:off x="2141537" y="2690813"/>
            <a:ext cx="312738" cy="696912"/>
          </a:xfrm>
          <a:prstGeom prst="bentConnector3">
            <a:avLst>
              <a:gd name="adj1" fmla="val 49773"/>
            </a:avLst>
          </a:prstGeom>
          <a:noFill/>
          <a:ln w="9525">
            <a:solidFill>
              <a:srgbClr val="1C1C1C"/>
            </a:solidFill>
            <a:miter lim="800000"/>
            <a:headEnd/>
            <a:tailEnd/>
          </a:ln>
          <a:effectLst/>
        </p:spPr>
      </p:cxnSp>
      <p:cxnSp>
        <p:nvCxnSpPr>
          <p:cNvPr id="49" name="AutoShape 21"/>
          <p:cNvCxnSpPr>
            <a:cxnSpLocks noChangeShapeType="1"/>
            <a:stCxn id="34" idx="3"/>
            <a:endCxn id="44" idx="0"/>
          </p:cNvCxnSpPr>
          <p:nvPr/>
        </p:nvCxnSpPr>
        <p:spPr bwMode="gray">
          <a:xfrm rot="5400000">
            <a:off x="3062686" y="3146822"/>
            <a:ext cx="446087" cy="785019"/>
          </a:xfrm>
          <a:prstGeom prst="bentConnector3">
            <a:avLst>
              <a:gd name="adj1" fmla="val 50000"/>
            </a:avLst>
          </a:prstGeom>
          <a:noFill/>
          <a:ln w="9525">
            <a:solidFill>
              <a:srgbClr val="1C1C1C"/>
            </a:solidFill>
            <a:miter lim="800000"/>
            <a:headEnd/>
            <a:tailEnd/>
          </a:ln>
          <a:effectLst/>
        </p:spPr>
      </p:cxnSp>
      <p:cxnSp>
        <p:nvCxnSpPr>
          <p:cNvPr id="50" name="AutoShape 22"/>
          <p:cNvCxnSpPr>
            <a:cxnSpLocks noChangeShapeType="1"/>
            <a:stCxn id="36" idx="3"/>
            <a:endCxn id="45" idx="0"/>
          </p:cNvCxnSpPr>
          <p:nvPr/>
        </p:nvCxnSpPr>
        <p:spPr bwMode="gray">
          <a:xfrm rot="5400000">
            <a:off x="4237039" y="3686969"/>
            <a:ext cx="509587" cy="771525"/>
          </a:xfrm>
          <a:prstGeom prst="bentConnector3">
            <a:avLst>
              <a:gd name="adj1" fmla="val 50000"/>
            </a:avLst>
          </a:prstGeom>
          <a:noFill/>
          <a:ln w="9525">
            <a:solidFill>
              <a:srgbClr val="1C1C1C"/>
            </a:solidFill>
            <a:miter lim="800000"/>
            <a:headEnd/>
            <a:tailEnd/>
          </a:ln>
          <a:effectLst/>
        </p:spPr>
      </p:cxnSp>
      <p:cxnSp>
        <p:nvCxnSpPr>
          <p:cNvPr id="51" name="AutoShape 23"/>
          <p:cNvCxnSpPr>
            <a:cxnSpLocks noChangeShapeType="1"/>
            <a:stCxn id="35" idx="3"/>
            <a:endCxn id="46" idx="0"/>
          </p:cNvCxnSpPr>
          <p:nvPr/>
        </p:nvCxnSpPr>
        <p:spPr bwMode="gray">
          <a:xfrm rot="5400000">
            <a:off x="5279629" y="4111229"/>
            <a:ext cx="633412" cy="1107281"/>
          </a:xfrm>
          <a:prstGeom prst="bentConnector3">
            <a:avLst>
              <a:gd name="adj1" fmla="val 50000"/>
            </a:avLst>
          </a:prstGeom>
          <a:noFill/>
          <a:ln w="9525">
            <a:solidFill>
              <a:srgbClr val="1C1C1C"/>
            </a:solidFill>
            <a:miter lim="800000"/>
            <a:headEnd/>
            <a:tailEnd/>
          </a:ln>
          <a:effectLst/>
        </p:spPr>
      </p:cxnSp>
      <p:sp>
        <p:nvSpPr>
          <p:cNvPr id="52" name="AutoShape 24"/>
          <p:cNvSpPr>
            <a:spLocks noChangeArrowheads="1"/>
          </p:cNvSpPr>
          <p:nvPr/>
        </p:nvSpPr>
        <p:spPr bwMode="gray">
          <a:xfrm>
            <a:off x="5867400" y="2057400"/>
            <a:ext cx="565150" cy="1730375"/>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53" name="AutoShape 25"/>
          <p:cNvSpPr>
            <a:spLocks noChangeArrowheads="1"/>
          </p:cNvSpPr>
          <p:nvPr/>
        </p:nvSpPr>
        <p:spPr bwMode="gray">
          <a:xfrm>
            <a:off x="4656137" y="2055813"/>
            <a:ext cx="442913" cy="1433512"/>
          </a:xfrm>
          <a:prstGeom prst="can">
            <a:avLst>
              <a:gd name="adj" fmla="val 27556"/>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54" name="AutoShape 26"/>
          <p:cNvSpPr>
            <a:spLocks noChangeArrowheads="1"/>
          </p:cNvSpPr>
          <p:nvPr/>
        </p:nvSpPr>
        <p:spPr bwMode="gray">
          <a:xfrm>
            <a:off x="3498850" y="2052638"/>
            <a:ext cx="358775" cy="1049337"/>
          </a:xfrm>
          <a:prstGeom prst="can">
            <a:avLst>
              <a:gd name="adj" fmla="val 28246"/>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55" name="AutoShape 27"/>
          <p:cNvSpPr>
            <a:spLocks noChangeArrowheads="1"/>
          </p:cNvSpPr>
          <p:nvPr/>
        </p:nvSpPr>
        <p:spPr bwMode="gray">
          <a:xfrm>
            <a:off x="2514600" y="2058988"/>
            <a:ext cx="263525" cy="688975"/>
          </a:xfrm>
          <a:prstGeom prst="can">
            <a:avLst>
              <a:gd name="adj" fmla="val 23869"/>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56" name="AutoShape 28"/>
          <p:cNvSpPr>
            <a:spLocks noChangeArrowheads="1"/>
          </p:cNvSpPr>
          <p:nvPr/>
        </p:nvSpPr>
        <p:spPr bwMode="gray">
          <a:xfrm>
            <a:off x="1608137" y="2060575"/>
            <a:ext cx="227013" cy="358775"/>
          </a:xfrm>
          <a:prstGeom prst="can">
            <a:avLst>
              <a:gd name="adj" fmla="val 26830"/>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57" name="AutoShape 7"/>
          <p:cNvSpPr>
            <a:spLocks noChangeArrowheads="1"/>
          </p:cNvSpPr>
          <p:nvPr/>
        </p:nvSpPr>
        <p:spPr bwMode="gray">
          <a:xfrm>
            <a:off x="7560469" y="4278289"/>
            <a:ext cx="565150" cy="682625"/>
          </a:xfrm>
          <a:prstGeom prst="can">
            <a:avLst>
              <a:gd name="adj" fmla="val 21434"/>
            </a:avLst>
          </a:prstGeom>
          <a:gradFill rotWithShape="1">
            <a:gsLst>
              <a:gs pos="0">
                <a:schemeClr val="accent2"/>
              </a:gs>
              <a:gs pos="50000">
                <a:schemeClr val="accent2">
                  <a:gamma/>
                  <a:tint val="35686"/>
                  <a:invGamma/>
                </a:schemeClr>
              </a:gs>
              <a:gs pos="100000">
                <a:schemeClr val="accent2"/>
              </a:gs>
            </a:gsLst>
            <a:lin ang="0" scaled="1"/>
          </a:gradFill>
          <a:ln w="9525">
            <a:noFill/>
            <a:round/>
            <a:headEnd/>
            <a:tailEnd/>
          </a:ln>
          <a:effectLst/>
        </p:spPr>
        <p:txBody>
          <a:bodyPr wrap="none" anchor="ctr"/>
          <a:lstStyle/>
          <a:p>
            <a:endParaRPr lang="en-US"/>
          </a:p>
        </p:txBody>
      </p:sp>
      <p:sp>
        <p:nvSpPr>
          <p:cNvPr id="58" name="Text Box 13"/>
          <p:cNvSpPr txBox="1">
            <a:spLocks noChangeArrowheads="1"/>
          </p:cNvSpPr>
          <p:nvPr/>
        </p:nvSpPr>
        <p:spPr bwMode="gray">
          <a:xfrm>
            <a:off x="7292075" y="1464469"/>
            <a:ext cx="1222375" cy="366712"/>
          </a:xfrm>
          <a:prstGeom prst="rect">
            <a:avLst/>
          </a:prstGeom>
          <a:noFill/>
          <a:ln w="9525" algn="ctr">
            <a:noFill/>
            <a:miter lim="800000"/>
            <a:headEnd/>
            <a:tailEnd/>
          </a:ln>
          <a:effectLst/>
        </p:spPr>
        <p:txBody>
          <a:bodyPr>
            <a:spAutoFit/>
          </a:bodyPr>
          <a:lstStyle/>
          <a:p>
            <a:pPr algn="ctr" eaLnBrk="0" hangingPunct="0">
              <a:spcBef>
                <a:spcPct val="50000"/>
              </a:spcBef>
            </a:pPr>
            <a:r>
              <a:rPr lang="en-US" b="1" smtClean="0"/>
              <a:t>C 2</a:t>
            </a:r>
            <a:endParaRPr lang="en-US" b="1"/>
          </a:p>
        </p:txBody>
      </p:sp>
      <p:cxnSp>
        <p:nvCxnSpPr>
          <p:cNvPr id="59" name="AutoShape 23"/>
          <p:cNvCxnSpPr>
            <a:cxnSpLocks noChangeShapeType="1"/>
            <a:stCxn id="57" idx="3"/>
          </p:cNvCxnSpPr>
          <p:nvPr/>
        </p:nvCxnSpPr>
        <p:spPr bwMode="gray">
          <a:xfrm rot="5400000">
            <a:off x="6973094" y="4724376"/>
            <a:ext cx="633412" cy="1106488"/>
          </a:xfrm>
          <a:prstGeom prst="bentConnector3">
            <a:avLst>
              <a:gd name="adj1" fmla="val 49889"/>
            </a:avLst>
          </a:prstGeom>
          <a:noFill/>
          <a:ln w="9525">
            <a:solidFill>
              <a:srgbClr val="1C1C1C"/>
            </a:solidFill>
            <a:miter lim="800000"/>
            <a:headEnd/>
            <a:tailEnd/>
          </a:ln>
          <a:effectLst/>
        </p:spPr>
      </p:cxnSp>
      <p:sp>
        <p:nvSpPr>
          <p:cNvPr id="60" name="AutoShape 24"/>
          <p:cNvSpPr>
            <a:spLocks noChangeArrowheads="1"/>
          </p:cNvSpPr>
          <p:nvPr/>
        </p:nvSpPr>
        <p:spPr bwMode="gray">
          <a:xfrm>
            <a:off x="7560469" y="1911351"/>
            <a:ext cx="565150" cy="2489176"/>
          </a:xfrm>
          <a:prstGeom prst="can">
            <a:avLst>
              <a:gd name="adj" fmla="val 27996"/>
            </a:avLst>
          </a:prstGeom>
          <a:gradFill rotWithShape="1">
            <a:gsLst>
              <a:gs pos="0">
                <a:schemeClr val="accent1"/>
              </a:gs>
              <a:gs pos="50000">
                <a:schemeClr val="accent1">
                  <a:gamma/>
                  <a:tint val="35686"/>
                  <a:invGamma/>
                </a:schemeClr>
              </a:gs>
              <a:gs pos="100000">
                <a:schemeClr val="accent1"/>
              </a:gs>
            </a:gsLst>
            <a:lin ang="0" scaled="1"/>
          </a:gradFill>
          <a:ln w="9525">
            <a:noFill/>
            <a:round/>
            <a:headEnd/>
            <a:tailEnd/>
          </a:ln>
          <a:effectLst/>
        </p:spPr>
        <p:txBody>
          <a:bodyPr wrap="none" anchor="ctr"/>
          <a:lstStyle/>
          <a:p>
            <a:endParaRPr lang="en-US"/>
          </a:p>
        </p:txBody>
      </p:sp>
      <p:sp>
        <p:nvSpPr>
          <p:cNvPr id="62" name="Text Box 18"/>
          <p:cNvSpPr txBox="1">
            <a:spLocks noChangeArrowheads="1"/>
          </p:cNvSpPr>
          <p:nvPr/>
        </p:nvSpPr>
        <p:spPr bwMode="gray">
          <a:xfrm>
            <a:off x="4877593" y="5664200"/>
            <a:ext cx="2452687" cy="369332"/>
          </a:xfrm>
          <a:prstGeom prst="rect">
            <a:avLst/>
          </a:prstGeom>
          <a:noFill/>
          <a:ln w="9525" algn="ctr">
            <a:noFill/>
            <a:miter lim="800000"/>
            <a:headEnd/>
            <a:tailEnd/>
          </a:ln>
          <a:effectLst/>
        </p:spPr>
        <p:txBody>
          <a:bodyPr>
            <a:spAutoFit/>
          </a:bodyPr>
          <a:lstStyle/>
          <a:p>
            <a:pPr>
              <a:spcBef>
                <a:spcPct val="50000"/>
              </a:spcBef>
            </a:pPr>
            <a:r>
              <a:rPr lang="en-US" b="1"/>
              <a:t> </a:t>
            </a:r>
            <a:r>
              <a:rPr lang="en-US" b="1" smtClean="0"/>
              <a:t>Bậc 6</a:t>
            </a:r>
            <a:endParaRPr lang="en-US" b="1"/>
          </a:p>
        </p:txBody>
      </p:sp>
      <p:sp>
        <p:nvSpPr>
          <p:cNvPr id="63" name="Rectangle 62"/>
          <p:cNvSpPr/>
          <p:nvPr/>
        </p:nvSpPr>
        <p:spPr>
          <a:xfrm rot="16200000">
            <a:off x="7130701" y="2668794"/>
            <a:ext cx="1410494" cy="584775"/>
          </a:xfrm>
          <a:prstGeom prst="rect">
            <a:avLst/>
          </a:prstGeom>
        </p:spPr>
        <p:txBody>
          <a:bodyPr wrap="square">
            <a:spAutoFit/>
          </a:bodyPr>
          <a:lstStyle/>
          <a:p>
            <a:pPr algn="ctr"/>
            <a:r>
              <a:rPr lang="en-US" sz="3200" b="1"/>
              <a:t>CEFR</a:t>
            </a:r>
          </a:p>
        </p:txBody>
      </p:sp>
      <p:sp>
        <p:nvSpPr>
          <p:cNvPr id="64" name="Rectangle 63"/>
          <p:cNvSpPr/>
          <p:nvPr/>
        </p:nvSpPr>
        <p:spPr>
          <a:xfrm rot="16200000">
            <a:off x="5434916" y="2780771"/>
            <a:ext cx="1410494" cy="584775"/>
          </a:xfrm>
          <a:prstGeom prst="rect">
            <a:avLst/>
          </a:prstGeom>
        </p:spPr>
        <p:txBody>
          <a:bodyPr wrap="square">
            <a:spAutoFit/>
          </a:bodyPr>
          <a:lstStyle/>
          <a:p>
            <a:pPr algn="ctr"/>
            <a:r>
              <a:rPr lang="en-US" sz="3200" b="1"/>
              <a:t>CEFR</a:t>
            </a:r>
          </a:p>
        </p:txBody>
      </p:sp>
      <p:sp>
        <p:nvSpPr>
          <p:cNvPr id="65" name="Rectangle 64"/>
          <p:cNvSpPr/>
          <p:nvPr/>
        </p:nvSpPr>
        <p:spPr>
          <a:xfrm rot="16200000">
            <a:off x="4165491" y="2572489"/>
            <a:ext cx="1410494" cy="584775"/>
          </a:xfrm>
          <a:prstGeom prst="rect">
            <a:avLst/>
          </a:prstGeom>
        </p:spPr>
        <p:txBody>
          <a:bodyPr wrap="square">
            <a:spAutoFit/>
          </a:bodyPr>
          <a:lstStyle/>
          <a:p>
            <a:pPr algn="ctr"/>
            <a:r>
              <a:rPr lang="en-US" sz="3200" b="1"/>
              <a:t>CEFR</a:t>
            </a:r>
          </a:p>
        </p:txBody>
      </p:sp>
      <p:sp>
        <p:nvSpPr>
          <p:cNvPr id="66" name="Rectangle 65"/>
          <p:cNvSpPr/>
          <p:nvPr/>
        </p:nvSpPr>
        <p:spPr>
          <a:xfrm rot="16200000">
            <a:off x="2979341" y="2400647"/>
            <a:ext cx="1410494" cy="461665"/>
          </a:xfrm>
          <a:prstGeom prst="rect">
            <a:avLst/>
          </a:prstGeom>
        </p:spPr>
        <p:txBody>
          <a:bodyPr wrap="square">
            <a:spAutoFit/>
          </a:bodyPr>
          <a:lstStyle/>
          <a:p>
            <a:pPr algn="ctr"/>
            <a:r>
              <a:rPr lang="en-US" sz="2400" b="1" smtClean="0"/>
              <a:t>CEFR</a:t>
            </a:r>
            <a:endParaRPr lang="en-US" sz="2400" b="1"/>
          </a:p>
        </p:txBody>
      </p:sp>
      <p:sp>
        <p:nvSpPr>
          <p:cNvPr id="67" name="Rectangle 66"/>
          <p:cNvSpPr/>
          <p:nvPr/>
        </p:nvSpPr>
        <p:spPr>
          <a:xfrm rot="16200000">
            <a:off x="1957724" y="2301845"/>
            <a:ext cx="1410494" cy="400110"/>
          </a:xfrm>
          <a:prstGeom prst="rect">
            <a:avLst/>
          </a:prstGeom>
        </p:spPr>
        <p:txBody>
          <a:bodyPr wrap="square">
            <a:spAutoFit/>
          </a:bodyPr>
          <a:lstStyle/>
          <a:p>
            <a:pPr algn="ctr"/>
            <a:r>
              <a:rPr lang="en-US" sz="2000" b="1" smtClean="0"/>
              <a:t>CEFR</a:t>
            </a:r>
            <a:endParaRPr lang="en-US" sz="2000" b="1"/>
          </a:p>
        </p:txBody>
      </p:sp>
      <p:sp>
        <p:nvSpPr>
          <p:cNvPr id="68" name="Rectangle 67"/>
          <p:cNvSpPr/>
          <p:nvPr/>
        </p:nvSpPr>
        <p:spPr>
          <a:xfrm rot="16200000">
            <a:off x="1003607" y="2198390"/>
            <a:ext cx="1410494" cy="307777"/>
          </a:xfrm>
          <a:prstGeom prst="rect">
            <a:avLst/>
          </a:prstGeom>
        </p:spPr>
        <p:txBody>
          <a:bodyPr wrap="square">
            <a:spAutoFit/>
          </a:bodyPr>
          <a:lstStyle/>
          <a:p>
            <a:pPr algn="ctr"/>
            <a:r>
              <a:rPr lang="en-US" sz="1400" b="1" smtClean="0"/>
              <a:t>CEFR</a:t>
            </a:r>
            <a:endParaRPr lang="en-US" sz="1400" b="1"/>
          </a:p>
        </p:txBody>
      </p:sp>
      <p:sp>
        <p:nvSpPr>
          <p:cNvPr id="69" name="Rectangle 68"/>
          <p:cNvSpPr/>
          <p:nvPr/>
        </p:nvSpPr>
        <p:spPr>
          <a:xfrm>
            <a:off x="361950" y="4387651"/>
            <a:ext cx="2152650" cy="523220"/>
          </a:xfrm>
          <a:prstGeom prst="rect">
            <a:avLst/>
          </a:prstGeom>
        </p:spPr>
        <p:txBody>
          <a:bodyPr wrap="square">
            <a:spAutoFit/>
          </a:bodyPr>
          <a:lstStyle/>
          <a:p>
            <a:pPr algn="ctr"/>
            <a:r>
              <a:rPr lang="en-US" sz="2800" b="1" dirty="0" err="1" smtClean="0">
                <a:solidFill>
                  <a:srgbClr val="FF6600"/>
                </a:solidFill>
              </a:rPr>
              <a:t>Việt</a:t>
            </a:r>
            <a:r>
              <a:rPr lang="en-US" sz="2800" b="1" dirty="0" smtClean="0">
                <a:solidFill>
                  <a:srgbClr val="FF6600"/>
                </a:solidFill>
              </a:rPr>
              <a:t> Nam</a:t>
            </a:r>
            <a:endParaRPr lang="en-US" sz="2800" b="1" dirty="0">
              <a:solidFill>
                <a:srgbClr val="FF6600"/>
              </a:solidFill>
            </a:endParaRPr>
          </a:p>
        </p:txBody>
      </p:sp>
      <p:sp>
        <p:nvSpPr>
          <p:cNvPr id="3" name="Title 2"/>
          <p:cNvSpPr>
            <a:spLocks noGrp="1"/>
          </p:cNvSpPr>
          <p:nvPr>
            <p:ph type="title"/>
          </p:nvPr>
        </p:nvSpPr>
        <p:spPr>
          <a:xfrm>
            <a:off x="457200" y="72388"/>
            <a:ext cx="8229600" cy="630237"/>
          </a:xfrm>
        </p:spPr>
        <p:txBody>
          <a:bodyPr/>
          <a:lstStyle/>
          <a:p>
            <a:r>
              <a:rPr lang="en-US" sz="2400" smtClean="0">
                <a:latin typeface="Arial" panose="020B0604020202020204" pitchFamily="34" charset="0"/>
                <a:cs typeface="Arial" panose="020B0604020202020204" pitchFamily="34" charset="0"/>
              </a:rPr>
              <a:t>1.2. KHUNG </a:t>
            </a:r>
            <a:r>
              <a:rPr lang="en-US" sz="2400" dirty="0" smtClean="0">
                <a:latin typeface="Arial" panose="020B0604020202020204" pitchFamily="34" charset="0"/>
                <a:cs typeface="Arial" panose="020B0604020202020204" pitchFamily="34" charset="0"/>
              </a:rPr>
              <a:t>NLNN 6 BẬC VIỆT NAM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2755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rtlCol="0">
            <a:normAutofit/>
          </a:bodyPr>
          <a:lstStyle/>
          <a:p>
            <a:pPr eaLnBrk="1" hangingPunct="1">
              <a:defRPr/>
            </a:pPr>
            <a:r>
              <a:rPr lang="en-US" sz="2000" smtClean="0">
                <a:latin typeface="Arial" panose="020B0604020202020204" pitchFamily="34" charset="0"/>
                <a:cs typeface="Arial" panose="020B0604020202020204" pitchFamily="34" charset="0"/>
              </a:rPr>
              <a:t>2. QUY ĐỊNH CHUẨN ĐẦU RA TIẾNG ANH CỦA TRƯỜNG</a:t>
            </a:r>
            <a:endParaRPr lang="en-US" sz="2000" dirty="0">
              <a:latin typeface="Arial" panose="020B0604020202020204" pitchFamily="34" charset="0"/>
              <a:cs typeface="Arial" panose="020B0604020202020204" pitchFamily="34" charset="0"/>
            </a:endParaRPr>
          </a:p>
        </p:txBody>
      </p:sp>
      <p:grpSp>
        <p:nvGrpSpPr>
          <p:cNvPr id="2" name="Group 1"/>
          <p:cNvGrpSpPr/>
          <p:nvPr/>
        </p:nvGrpSpPr>
        <p:grpSpPr>
          <a:xfrm>
            <a:off x="28033" y="1047985"/>
            <a:ext cx="1129382" cy="974245"/>
            <a:chOff x="345988" y="1097023"/>
            <a:chExt cx="685800" cy="939263"/>
          </a:xfrm>
        </p:grpSpPr>
        <p:sp>
          <p:nvSpPr>
            <p:cNvPr id="993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15367" name="Text Box 26"/>
            <p:cNvSpPr txBox="1">
              <a:spLocks noChangeArrowheads="1"/>
            </p:cNvSpPr>
            <p:nvPr/>
          </p:nvSpPr>
          <p:spPr bwMode="gray">
            <a:xfrm>
              <a:off x="469222" y="1205289"/>
              <a:ext cx="47912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2.1</a:t>
              </a:r>
              <a:endParaRPr lang="en-US" sz="2400" dirty="0">
                <a:solidFill>
                  <a:srgbClr val="FEFEFE"/>
                </a:solidFill>
              </a:endParaRPr>
            </a:p>
          </p:txBody>
        </p:sp>
      </p:grpSp>
      <p:sp>
        <p:nvSpPr>
          <p:cNvPr id="15371" name="Text Box 30"/>
          <p:cNvSpPr txBox="1">
            <a:spLocks noChangeArrowheads="1"/>
          </p:cNvSpPr>
          <p:nvPr/>
        </p:nvSpPr>
        <p:spPr bwMode="gray">
          <a:xfrm>
            <a:off x="546894" y="2722563"/>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2</a:t>
            </a:r>
          </a:p>
        </p:txBody>
      </p:sp>
      <p:sp>
        <p:nvSpPr>
          <p:cNvPr id="28" name="Text Box 38"/>
          <p:cNvSpPr txBox="1">
            <a:spLocks noChangeArrowheads="1"/>
          </p:cNvSpPr>
          <p:nvPr/>
        </p:nvSpPr>
        <p:spPr bwMode="gray">
          <a:xfrm>
            <a:off x="518562" y="54483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5</a:t>
            </a:r>
          </a:p>
        </p:txBody>
      </p:sp>
      <p:sp>
        <p:nvSpPr>
          <p:cNvPr id="3" name="Rectangle 2"/>
          <p:cNvSpPr/>
          <p:nvPr/>
        </p:nvSpPr>
        <p:spPr>
          <a:xfrm>
            <a:off x="1066800" y="1147535"/>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eaLnBrk="0" hangingPunct="0"/>
            <a:r>
              <a:rPr lang="en-US" sz="2800" b="1" smtClean="0">
                <a:latin typeface="Arial Narrow" panose="020B0606020202030204" pitchFamily="34" charset="0"/>
              </a:rPr>
              <a:t>Chuẩn đầu ra </a:t>
            </a:r>
            <a:endParaRPr lang="en-US" sz="2800" b="1" dirty="0">
              <a:latin typeface="Arial Narrow" panose="020B0606020202030204" pitchFamily="34" charset="0"/>
            </a:endParaRPr>
          </a:p>
        </p:txBody>
      </p:sp>
      <p:sp>
        <p:nvSpPr>
          <p:cNvPr id="34" name="Rectangle 33"/>
          <p:cNvSpPr/>
          <p:nvPr/>
        </p:nvSpPr>
        <p:spPr>
          <a:xfrm>
            <a:off x="1068859" y="176062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Công nhận các chứng chỉ quốc tế tương đương</a:t>
            </a:r>
            <a:endParaRPr lang="en-US" sz="2800" b="1" dirty="0">
              <a:latin typeface="Arial Narrow" panose="020B0606020202030204" pitchFamily="34" charset="0"/>
            </a:endParaRPr>
          </a:p>
        </p:txBody>
      </p:sp>
      <p:sp>
        <p:nvSpPr>
          <p:cNvPr id="37" name="Text Box 26"/>
          <p:cNvSpPr txBox="1">
            <a:spLocks noChangeArrowheads="1"/>
          </p:cNvSpPr>
          <p:nvPr/>
        </p:nvSpPr>
        <p:spPr bwMode="gray">
          <a:xfrm>
            <a:off x="559637" y="3535617"/>
            <a:ext cx="2740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dirty="0">
                <a:solidFill>
                  <a:srgbClr val="FEFEFE"/>
                </a:solidFill>
              </a:rPr>
              <a:t>4</a:t>
            </a:r>
          </a:p>
        </p:txBody>
      </p:sp>
      <p:sp>
        <p:nvSpPr>
          <p:cNvPr id="42" name="Rectangle 41"/>
          <p:cNvSpPr/>
          <p:nvPr/>
        </p:nvSpPr>
        <p:spPr>
          <a:xfrm>
            <a:off x="1072978" y="348493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Kiểm tra phân loại đầu vào</a:t>
            </a:r>
            <a:endParaRPr lang="en-US" sz="2800" b="1" dirty="0">
              <a:latin typeface="Arial Narrow" panose="020B0606020202030204" pitchFamily="34" charset="0"/>
            </a:endParaRPr>
          </a:p>
        </p:txBody>
      </p:sp>
      <p:sp>
        <p:nvSpPr>
          <p:cNvPr id="27" name="Rectangle 26"/>
          <p:cNvSpPr/>
          <p:nvPr/>
        </p:nvSpPr>
        <p:spPr>
          <a:xfrm>
            <a:off x="1062681" y="2540409"/>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Quy định miễn học, miễn thi, quy đổi điểm </a:t>
            </a:r>
            <a:endParaRPr lang="en-US" sz="2800" b="1" dirty="0">
              <a:latin typeface="Arial Narrow" panose="020B0606020202030204" pitchFamily="34" charset="0"/>
            </a:endParaRPr>
          </a:p>
        </p:txBody>
      </p:sp>
      <p:sp>
        <p:nvSpPr>
          <p:cNvPr id="29" name="Rectangle 28"/>
          <p:cNvSpPr/>
          <p:nvPr/>
        </p:nvSpPr>
        <p:spPr>
          <a:xfrm>
            <a:off x="1072978" y="426720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Lộ trình đạt chuẩn đầu ra</a:t>
            </a:r>
            <a:endParaRPr lang="en-US" sz="2800" b="1" dirty="0">
              <a:latin typeface="Arial Narrow" panose="020B0606020202030204" pitchFamily="34" charset="0"/>
            </a:endParaRPr>
          </a:p>
        </p:txBody>
      </p:sp>
      <p:sp>
        <p:nvSpPr>
          <p:cNvPr id="43" name="Rectangle 42"/>
          <p:cNvSpPr/>
          <p:nvPr/>
        </p:nvSpPr>
        <p:spPr>
          <a:xfrm>
            <a:off x="1082543" y="4871710"/>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Tổ chức thi và cấp chứng nhận </a:t>
            </a:r>
            <a:endParaRPr lang="en-US" sz="2800" b="1" dirty="0">
              <a:latin typeface="Arial Narrow" panose="020B0606020202030204" pitchFamily="34" charset="0"/>
            </a:endParaRPr>
          </a:p>
        </p:txBody>
      </p:sp>
      <p:sp>
        <p:nvSpPr>
          <p:cNvPr id="44" name="Rectangle 43"/>
          <p:cNvSpPr/>
          <p:nvPr/>
        </p:nvSpPr>
        <p:spPr>
          <a:xfrm>
            <a:off x="1056502" y="5686516"/>
            <a:ext cx="7620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just" eaLnBrk="0" hangingPunct="0"/>
            <a:r>
              <a:rPr lang="en-US" sz="2800" b="1" smtClean="0">
                <a:latin typeface="Arial Narrow" panose="020B0606020202030204" pitchFamily="34" charset="0"/>
              </a:rPr>
              <a:t>Giới thiệu về đề thi TOEIC </a:t>
            </a:r>
            <a:endParaRPr lang="en-US" sz="2800" b="1" dirty="0">
              <a:latin typeface="Arial Narrow" panose="020B0606020202030204" pitchFamily="34" charset="0"/>
            </a:endParaRPr>
          </a:p>
        </p:txBody>
      </p:sp>
      <p:grpSp>
        <p:nvGrpSpPr>
          <p:cNvPr id="51" name="Group 50"/>
          <p:cNvGrpSpPr/>
          <p:nvPr/>
        </p:nvGrpSpPr>
        <p:grpSpPr>
          <a:xfrm>
            <a:off x="28033" y="1741922"/>
            <a:ext cx="1129382" cy="711342"/>
            <a:chOff x="345988" y="1097023"/>
            <a:chExt cx="685800" cy="685800"/>
          </a:xfrm>
        </p:grpSpPr>
        <p:sp>
          <p:nvSpPr>
            <p:cNvPr id="52"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53"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2.2</a:t>
              </a:r>
              <a:endParaRPr lang="en-US" sz="2400" dirty="0">
                <a:solidFill>
                  <a:srgbClr val="FEFEFE"/>
                </a:solidFill>
              </a:endParaRPr>
            </a:p>
          </p:txBody>
        </p:sp>
      </p:grpSp>
      <p:grpSp>
        <p:nvGrpSpPr>
          <p:cNvPr id="54" name="Group 53"/>
          <p:cNvGrpSpPr/>
          <p:nvPr/>
        </p:nvGrpSpPr>
        <p:grpSpPr>
          <a:xfrm>
            <a:off x="28033" y="2453264"/>
            <a:ext cx="1129382" cy="711342"/>
            <a:chOff x="345988" y="1097023"/>
            <a:chExt cx="685800" cy="685800"/>
          </a:xfrm>
        </p:grpSpPr>
        <p:sp>
          <p:nvSpPr>
            <p:cNvPr id="55"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56"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2.3</a:t>
              </a:r>
              <a:endParaRPr lang="en-US" sz="2400" dirty="0">
                <a:solidFill>
                  <a:srgbClr val="FEFEFE"/>
                </a:solidFill>
              </a:endParaRPr>
            </a:p>
          </p:txBody>
        </p:sp>
      </p:grpSp>
      <p:grpSp>
        <p:nvGrpSpPr>
          <p:cNvPr id="57" name="Group 56"/>
          <p:cNvGrpSpPr/>
          <p:nvPr/>
        </p:nvGrpSpPr>
        <p:grpSpPr>
          <a:xfrm>
            <a:off x="0" y="3259417"/>
            <a:ext cx="1129382" cy="711342"/>
            <a:chOff x="345988" y="1097023"/>
            <a:chExt cx="685800" cy="685800"/>
          </a:xfrm>
        </p:grpSpPr>
        <p:sp>
          <p:nvSpPr>
            <p:cNvPr id="58"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59"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2.4</a:t>
              </a:r>
              <a:endParaRPr lang="en-US" sz="2400" dirty="0">
                <a:solidFill>
                  <a:srgbClr val="FEFEFE"/>
                </a:solidFill>
              </a:endParaRPr>
            </a:p>
          </p:txBody>
        </p:sp>
      </p:grpSp>
      <p:grpSp>
        <p:nvGrpSpPr>
          <p:cNvPr id="60" name="Group 59"/>
          <p:cNvGrpSpPr/>
          <p:nvPr/>
        </p:nvGrpSpPr>
        <p:grpSpPr>
          <a:xfrm>
            <a:off x="-17797" y="4012069"/>
            <a:ext cx="1129382" cy="711342"/>
            <a:chOff x="345988" y="1097023"/>
            <a:chExt cx="685800" cy="685800"/>
          </a:xfrm>
        </p:grpSpPr>
        <p:sp>
          <p:nvSpPr>
            <p:cNvPr id="61"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62"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2.5</a:t>
              </a:r>
              <a:endParaRPr lang="en-US" sz="2400" dirty="0">
                <a:solidFill>
                  <a:srgbClr val="FEFEFE"/>
                </a:solidFill>
              </a:endParaRPr>
            </a:p>
          </p:txBody>
        </p:sp>
      </p:grpSp>
      <p:grpSp>
        <p:nvGrpSpPr>
          <p:cNvPr id="63" name="Group 62"/>
          <p:cNvGrpSpPr/>
          <p:nvPr/>
        </p:nvGrpSpPr>
        <p:grpSpPr>
          <a:xfrm>
            <a:off x="-46129" y="4745087"/>
            <a:ext cx="1129382" cy="711342"/>
            <a:chOff x="345988" y="1097023"/>
            <a:chExt cx="685800" cy="685800"/>
          </a:xfrm>
        </p:grpSpPr>
        <p:sp>
          <p:nvSpPr>
            <p:cNvPr id="64"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65"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2.6</a:t>
              </a:r>
              <a:endParaRPr lang="en-US" sz="2400" dirty="0">
                <a:solidFill>
                  <a:srgbClr val="FEFEFE"/>
                </a:solidFill>
              </a:endParaRPr>
            </a:p>
          </p:txBody>
        </p:sp>
      </p:grpSp>
      <p:grpSp>
        <p:nvGrpSpPr>
          <p:cNvPr id="66" name="Group 65"/>
          <p:cNvGrpSpPr/>
          <p:nvPr/>
        </p:nvGrpSpPr>
        <p:grpSpPr>
          <a:xfrm>
            <a:off x="-72880" y="5422842"/>
            <a:ext cx="1129382" cy="711342"/>
            <a:chOff x="345988" y="1097023"/>
            <a:chExt cx="685800" cy="685800"/>
          </a:xfrm>
        </p:grpSpPr>
        <p:sp>
          <p:nvSpPr>
            <p:cNvPr id="67" name="AutoShape 24"/>
            <p:cNvSpPr>
              <a:spLocks noChangeArrowheads="1"/>
            </p:cNvSpPr>
            <p:nvPr/>
          </p:nvSpPr>
          <p:spPr bwMode="gray">
            <a:xfrm>
              <a:off x="345988" y="1097023"/>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pPr>
                <a:defRPr/>
              </a:pPr>
              <a:endParaRPr lang="en-US"/>
            </a:p>
          </p:txBody>
        </p:sp>
        <p:sp>
          <p:nvSpPr>
            <p:cNvPr id="68" name="Text Box 26"/>
            <p:cNvSpPr txBox="1">
              <a:spLocks noChangeArrowheads="1"/>
            </p:cNvSpPr>
            <p:nvPr/>
          </p:nvSpPr>
          <p:spPr bwMode="gray">
            <a:xfrm>
              <a:off x="469222" y="1205289"/>
              <a:ext cx="479123" cy="44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r>
                <a:rPr lang="en-US" sz="2400" smtClean="0">
                  <a:solidFill>
                    <a:srgbClr val="FEFEFE"/>
                  </a:solidFill>
                </a:rPr>
                <a:t>2.7</a:t>
              </a:r>
              <a:endParaRPr lang="en-US" sz="2400" dirty="0">
                <a:solidFill>
                  <a:srgbClr val="FEFEFE"/>
                </a:solidFill>
              </a:endParaRPr>
            </a:p>
          </p:txBody>
        </p:sp>
      </p:grpSp>
    </p:spTree>
    <p:extLst>
      <p:ext uri="{BB962C8B-B14F-4D97-AF65-F5344CB8AC3E}">
        <p14:creationId xmlns:p14="http://schemas.microsoft.com/office/powerpoint/2010/main" val="3537312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smtClean="0">
                <a:latin typeface="Arial" panose="020B0604020202020204" pitchFamily="34" charset="0"/>
                <a:cs typeface="Arial" panose="020B0604020202020204" pitchFamily="34" charset="0"/>
              </a:rPr>
              <a:t>2.1 CHUẨN </a:t>
            </a:r>
            <a:r>
              <a:rPr lang="en-US" sz="2400" err="1" smtClean="0">
                <a:latin typeface="Arial" panose="020B0604020202020204" pitchFamily="34" charset="0"/>
                <a:cs typeface="Arial" panose="020B0604020202020204" pitchFamily="34" charset="0"/>
              </a:rPr>
              <a:t>ĐẦU</a:t>
            </a:r>
            <a:r>
              <a:rPr lang="en-US" sz="2400" smtClean="0">
                <a:latin typeface="Arial" panose="020B0604020202020204" pitchFamily="34" charset="0"/>
                <a:cs typeface="Arial" panose="020B0604020202020204" pitchFamily="34" charset="0"/>
              </a:rPr>
              <a:t> RA TIẾNG ANH </a:t>
            </a:r>
            <a:endParaRPr lang="en-US" sz="2400" dirty="0">
              <a:latin typeface="Arial" panose="020B0604020202020204" pitchFamily="34" charset="0"/>
              <a:cs typeface="Arial" panose="020B0604020202020204" pitchFamily="34" charset="0"/>
            </a:endParaRPr>
          </a:p>
        </p:txBody>
      </p:sp>
      <p:sp>
        <p:nvSpPr>
          <p:cNvPr id="4" name="Rectangle 1"/>
          <p:cNvSpPr>
            <a:spLocks noChangeArrowheads="1"/>
          </p:cNvSpPr>
          <p:nvPr/>
        </p:nvSpPr>
        <p:spPr bwMode="auto">
          <a:xfrm>
            <a:off x="152400" y="838199"/>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336550" algn="l"/>
              </a:tabLst>
              <a:defRPr>
                <a:solidFill>
                  <a:schemeClr val="tx1"/>
                </a:solidFill>
                <a:latin typeface="Arial" pitchFamily="34" charset="0"/>
                <a:cs typeface="Arial" pitchFamily="34" charset="0"/>
              </a:defRPr>
            </a:lvl1pPr>
            <a:lvl2pPr>
              <a:tabLst>
                <a:tab pos="336550" algn="l"/>
              </a:tabLst>
              <a:defRPr>
                <a:solidFill>
                  <a:schemeClr val="tx1"/>
                </a:solidFill>
                <a:latin typeface="Arial" pitchFamily="34" charset="0"/>
                <a:cs typeface="Arial" pitchFamily="34" charset="0"/>
              </a:defRPr>
            </a:lvl2pPr>
            <a:lvl3pPr>
              <a:tabLst>
                <a:tab pos="336550" algn="l"/>
              </a:tabLst>
              <a:defRPr>
                <a:solidFill>
                  <a:schemeClr val="tx1"/>
                </a:solidFill>
                <a:latin typeface="Arial" pitchFamily="34" charset="0"/>
                <a:cs typeface="Arial" pitchFamily="34" charset="0"/>
              </a:defRPr>
            </a:lvl3pPr>
            <a:lvl4pPr>
              <a:tabLst>
                <a:tab pos="336550" algn="l"/>
              </a:tabLst>
              <a:defRPr>
                <a:solidFill>
                  <a:schemeClr val="tx1"/>
                </a:solidFill>
                <a:latin typeface="Arial" pitchFamily="34" charset="0"/>
                <a:cs typeface="Arial" pitchFamily="34" charset="0"/>
              </a:defRPr>
            </a:lvl4pPr>
            <a:lvl5pPr>
              <a:tabLst>
                <a:tab pos="336550" algn="l"/>
              </a:tabLst>
              <a:defRPr>
                <a:solidFill>
                  <a:schemeClr val="tx1"/>
                </a:solidFill>
                <a:latin typeface="Arial" pitchFamily="34" charset="0"/>
                <a:cs typeface="Arial" pitchFamily="34" charset="0"/>
              </a:defRPr>
            </a:lvl5pPr>
            <a:lvl6pPr fontAlgn="base">
              <a:spcBef>
                <a:spcPct val="0"/>
              </a:spcBef>
              <a:spcAft>
                <a:spcPct val="0"/>
              </a:spcAft>
              <a:tabLst>
                <a:tab pos="336550" algn="l"/>
              </a:tabLst>
              <a:defRPr>
                <a:solidFill>
                  <a:schemeClr val="tx1"/>
                </a:solidFill>
                <a:latin typeface="Arial" pitchFamily="34" charset="0"/>
                <a:cs typeface="Arial" pitchFamily="34" charset="0"/>
              </a:defRPr>
            </a:lvl6pPr>
            <a:lvl7pPr fontAlgn="base">
              <a:spcBef>
                <a:spcPct val="0"/>
              </a:spcBef>
              <a:spcAft>
                <a:spcPct val="0"/>
              </a:spcAft>
              <a:tabLst>
                <a:tab pos="336550" algn="l"/>
              </a:tabLst>
              <a:defRPr>
                <a:solidFill>
                  <a:schemeClr val="tx1"/>
                </a:solidFill>
                <a:latin typeface="Arial" pitchFamily="34" charset="0"/>
                <a:cs typeface="Arial" pitchFamily="34" charset="0"/>
              </a:defRPr>
            </a:lvl7pPr>
            <a:lvl8pPr fontAlgn="base">
              <a:spcBef>
                <a:spcPct val="0"/>
              </a:spcBef>
              <a:spcAft>
                <a:spcPct val="0"/>
              </a:spcAft>
              <a:tabLst>
                <a:tab pos="336550" algn="l"/>
              </a:tabLst>
              <a:defRPr>
                <a:solidFill>
                  <a:schemeClr val="tx1"/>
                </a:solidFill>
                <a:latin typeface="Arial" pitchFamily="34" charset="0"/>
                <a:cs typeface="Arial" pitchFamily="34" charset="0"/>
              </a:defRPr>
            </a:lvl8pPr>
            <a:lvl9pPr fontAlgn="base">
              <a:spcBef>
                <a:spcPct val="0"/>
              </a:spcBef>
              <a:spcAft>
                <a:spcPct val="0"/>
              </a:spcAft>
              <a:tabLst>
                <a:tab pos="336550" algn="l"/>
              </a:tabLst>
              <a:defRPr>
                <a:solidFill>
                  <a:schemeClr val="tx1"/>
                </a:solidFill>
                <a:latin typeface="Arial" pitchFamily="34" charset="0"/>
                <a:cs typeface="Arial" pitchFamily="34" charset="0"/>
              </a:defRPr>
            </a:lvl9pPr>
          </a:lstStyle>
          <a:p>
            <a:pPr marL="0" marR="0" lvl="0" indent="457200" algn="just" defTabSz="914400" rtl="0" eaLnBrk="1" fontAlgn="base" latinLnBrk="0" hangingPunct="1">
              <a:lnSpc>
                <a:spcPct val="100000"/>
              </a:lnSpc>
              <a:spcBef>
                <a:spcPct val="0"/>
              </a:spcBef>
              <a:spcAft>
                <a:spcPct val="0"/>
              </a:spcAft>
              <a:buClrTx/>
              <a:buSzTx/>
              <a:buFontTx/>
              <a:buNone/>
              <a:tabLst>
                <a:tab pos="336550" algn="l"/>
              </a:tabLst>
            </a:pPr>
            <a:r>
              <a:rPr kumimoji="0" lang="en-US" altLang="en-US" sz="2400" b="0" i="0" u="none" strike="noStrike" cap="none" normalizeH="0" baseline="0" smtClean="0">
                <a:ln>
                  <a:noFill/>
                </a:ln>
                <a:effectLst/>
                <a:latin typeface="Arial" pitchFamily="34" charset="0"/>
                <a:ea typeface="Times New Roman" pitchFamily="18" charset="0"/>
                <a:cs typeface="Arial" pitchFamily="34" charset="0"/>
              </a:rPr>
              <a:t>Căn cứ vào điểm thi cấp chứng nhận tiếng Anh nội bộ theo dạng thức TOEIC của Trường Đại học Công nghiệp Dệt May Hà Nội, chuẩn đầu ra tiếng Anh được quy định như sau:</a:t>
            </a:r>
            <a:endParaRPr kumimoji="0" lang="en-US" altLang="en-US" sz="2400" b="0" i="0" u="none" strike="noStrike" cap="none" normalizeH="0" baseline="0" smtClean="0">
              <a:ln>
                <a:noFill/>
              </a:ln>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57543020"/>
              </p:ext>
            </p:extLst>
          </p:nvPr>
        </p:nvGraphicFramePr>
        <p:xfrm>
          <a:off x="1600200" y="2362200"/>
          <a:ext cx="6553200" cy="2740660"/>
        </p:xfrm>
        <a:graphic>
          <a:graphicData uri="http://schemas.openxmlformats.org/drawingml/2006/table">
            <a:tbl>
              <a:tblPr firstRow="1" firstCol="1" bandRow="1"/>
              <a:tblGrid>
                <a:gridCol w="464601"/>
                <a:gridCol w="2126199"/>
                <a:gridCol w="3962400"/>
              </a:tblGrid>
              <a:tr h="546100">
                <a:tc>
                  <a:txBody>
                    <a:bodyPr/>
                    <a:lstStyle/>
                    <a:p>
                      <a:pPr algn="ctr">
                        <a:lnSpc>
                          <a:spcPct val="100000"/>
                        </a:lnSpc>
                        <a:spcAft>
                          <a:spcPts val="0"/>
                        </a:spcAft>
                      </a:pPr>
                      <a:r>
                        <a:rPr lang="en-US" sz="2400" b="1">
                          <a:solidFill>
                            <a:schemeClr val="tx1"/>
                          </a:solidFill>
                          <a:effectLst/>
                          <a:latin typeface="Times New Roman"/>
                          <a:ea typeface="Times New Roman"/>
                        </a:rPr>
                        <a:t>TT</a:t>
                      </a:r>
                      <a:endParaRPr lang="en-US" sz="2400">
                        <a:solidFill>
                          <a:schemeClr val="tx1"/>
                        </a:solidFill>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b="1">
                          <a:solidFill>
                            <a:schemeClr val="tx1"/>
                          </a:solidFill>
                          <a:effectLst/>
                          <a:latin typeface="Times New Roman"/>
                          <a:ea typeface="Times New Roman"/>
                        </a:rPr>
                        <a:t>Trình độ </a:t>
                      </a:r>
                      <a:endParaRPr lang="en-US" sz="2400">
                        <a:solidFill>
                          <a:schemeClr val="tx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b="1">
                          <a:solidFill>
                            <a:schemeClr val="tx1"/>
                          </a:solidFill>
                          <a:effectLst/>
                          <a:latin typeface="Times New Roman"/>
                          <a:ea typeface="Times New Roman"/>
                        </a:rPr>
                        <a:t>Điểm TOEIC tối thiểu</a:t>
                      </a:r>
                      <a:endParaRPr lang="en-US" sz="2400">
                        <a:solidFill>
                          <a:schemeClr val="tx1"/>
                        </a:solidFill>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9150">
                <a:tc>
                  <a:txBody>
                    <a:bodyPr/>
                    <a:lstStyle/>
                    <a:p>
                      <a:pPr algn="ctr">
                        <a:lnSpc>
                          <a:spcPct val="100000"/>
                        </a:lnSpc>
                        <a:spcAft>
                          <a:spcPts val="0"/>
                        </a:spcAft>
                      </a:pPr>
                      <a:r>
                        <a:rPr lang="en-US" sz="2400">
                          <a:solidFill>
                            <a:schemeClr val="tx1"/>
                          </a:solidFill>
                          <a:effectLst/>
                          <a:latin typeface="Times New Roman"/>
                          <a:ea typeface="Times New Roman"/>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smtClean="0">
                          <a:solidFill>
                            <a:schemeClr val="tx1"/>
                          </a:solidFill>
                          <a:effectLst/>
                          <a:latin typeface="Times New Roman"/>
                          <a:ea typeface="Times New Roman"/>
                        </a:rPr>
                        <a:t>Cao</a:t>
                      </a:r>
                      <a:r>
                        <a:rPr lang="en-US" sz="2400" baseline="0" smtClean="0">
                          <a:solidFill>
                            <a:schemeClr val="tx1"/>
                          </a:solidFill>
                          <a:effectLst/>
                          <a:latin typeface="Times New Roman"/>
                          <a:ea typeface="Times New Roman"/>
                        </a:rPr>
                        <a:t> đẳng</a:t>
                      </a:r>
                      <a:endParaRPr lang="en-US" sz="2400">
                        <a:solidFill>
                          <a:schemeClr val="tx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smtClean="0">
                          <a:solidFill>
                            <a:schemeClr val="tx1"/>
                          </a:solidFill>
                          <a:effectLst/>
                          <a:latin typeface="Times New Roman"/>
                          <a:ea typeface="Times New Roman"/>
                        </a:rPr>
                        <a:t>TOEIC</a:t>
                      </a:r>
                      <a:r>
                        <a:rPr lang="en-US" sz="2400" baseline="0" smtClean="0">
                          <a:solidFill>
                            <a:schemeClr val="tx1"/>
                          </a:solidFill>
                          <a:effectLst/>
                          <a:latin typeface="Times New Roman"/>
                          <a:ea typeface="Times New Roman"/>
                        </a:rPr>
                        <a:t> </a:t>
                      </a:r>
                      <a:r>
                        <a:rPr lang="en-US" sz="2400" smtClean="0">
                          <a:solidFill>
                            <a:schemeClr val="tx1"/>
                          </a:solidFill>
                          <a:effectLst/>
                          <a:latin typeface="Times New Roman"/>
                          <a:ea typeface="Times New Roman"/>
                        </a:rPr>
                        <a:t>225 </a:t>
                      </a:r>
                    </a:p>
                    <a:p>
                      <a:pPr algn="ctr">
                        <a:lnSpc>
                          <a:spcPct val="100000"/>
                        </a:lnSpc>
                        <a:spcAft>
                          <a:spcPts val="0"/>
                        </a:spcAft>
                      </a:pPr>
                      <a:r>
                        <a:rPr lang="en-US" sz="2400" smtClean="0">
                          <a:solidFill>
                            <a:schemeClr val="tx1"/>
                          </a:solidFill>
                          <a:effectLst/>
                          <a:latin typeface="Times New Roman"/>
                          <a:ea typeface="Times New Roman"/>
                        </a:rPr>
                        <a:t>(Tương đương</a:t>
                      </a:r>
                      <a:r>
                        <a:rPr lang="en-US" sz="2400" baseline="0" smtClean="0">
                          <a:solidFill>
                            <a:schemeClr val="tx1"/>
                          </a:solidFill>
                          <a:effectLst/>
                          <a:latin typeface="Times New Roman"/>
                          <a:ea typeface="Times New Roman"/>
                        </a:rPr>
                        <a:t> trình độ bậc 2 theo khung NLNN Việt Nam)</a:t>
                      </a:r>
                      <a:endParaRPr lang="en-US" sz="2400">
                        <a:solidFill>
                          <a:schemeClr val="tx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9150">
                <a:tc>
                  <a:txBody>
                    <a:bodyPr/>
                    <a:lstStyle/>
                    <a:p>
                      <a:pPr algn="ctr">
                        <a:lnSpc>
                          <a:spcPct val="100000"/>
                        </a:lnSpc>
                        <a:spcAft>
                          <a:spcPts val="0"/>
                        </a:spcAft>
                      </a:pPr>
                      <a:r>
                        <a:rPr lang="en-US" sz="2400">
                          <a:solidFill>
                            <a:schemeClr val="tx1"/>
                          </a:solidFill>
                          <a:effectLst/>
                          <a:latin typeface="Times New Roman"/>
                          <a:ea typeface="Times New Roman"/>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smtClean="0">
                          <a:solidFill>
                            <a:schemeClr val="tx1"/>
                          </a:solidFill>
                          <a:effectLst/>
                          <a:latin typeface="Times New Roman"/>
                          <a:ea typeface="Times New Roman"/>
                        </a:rPr>
                        <a:t>Đại</a:t>
                      </a:r>
                      <a:r>
                        <a:rPr lang="en-US" sz="2400" baseline="0" smtClean="0">
                          <a:solidFill>
                            <a:schemeClr val="tx1"/>
                          </a:solidFill>
                          <a:effectLst/>
                          <a:latin typeface="Times New Roman"/>
                          <a:ea typeface="Times New Roman"/>
                        </a:rPr>
                        <a:t> học</a:t>
                      </a:r>
                      <a:endParaRPr lang="en-US" sz="2400">
                        <a:solidFill>
                          <a:schemeClr val="tx1"/>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en-US" sz="2400" smtClean="0">
                          <a:solidFill>
                            <a:schemeClr val="tx1"/>
                          </a:solidFill>
                          <a:effectLst/>
                          <a:latin typeface="Times New Roman"/>
                          <a:ea typeface="Times New Roman"/>
                        </a:rPr>
                        <a:t>TOEIC 400</a:t>
                      </a:r>
                    </a:p>
                    <a:p>
                      <a:pPr algn="ctr">
                        <a:lnSpc>
                          <a:spcPct val="100000"/>
                        </a:lnSpc>
                        <a:spcAft>
                          <a:spcPts val="0"/>
                        </a:spcAft>
                      </a:pPr>
                      <a:r>
                        <a:rPr lang="en-US" sz="2400" smtClean="0">
                          <a:solidFill>
                            <a:schemeClr val="tx1"/>
                          </a:solidFill>
                          <a:effectLst/>
                          <a:latin typeface="Times New Roman"/>
                          <a:ea typeface="Times New Roman"/>
                        </a:rPr>
                        <a:t>(Tương đương</a:t>
                      </a:r>
                      <a:r>
                        <a:rPr lang="en-US" sz="2400" baseline="0" smtClean="0">
                          <a:solidFill>
                            <a:schemeClr val="tx1"/>
                          </a:solidFill>
                          <a:effectLst/>
                          <a:latin typeface="Times New Roman"/>
                          <a:ea typeface="Times New Roman"/>
                        </a:rPr>
                        <a:t> bậc 3 theo khung NLNN  Việt Nam)</a:t>
                      </a:r>
                      <a:endParaRPr lang="en-US" sz="2400">
                        <a:solidFill>
                          <a:schemeClr val="tx1"/>
                        </a:solidFill>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Rectangle 6"/>
          <p:cNvSpPr/>
          <p:nvPr/>
        </p:nvSpPr>
        <p:spPr>
          <a:xfrm>
            <a:off x="533400" y="5156895"/>
            <a:ext cx="8077200" cy="830997"/>
          </a:xfrm>
          <a:prstGeom prst="rect">
            <a:avLst/>
          </a:prstGeom>
        </p:spPr>
        <p:txBody>
          <a:bodyPr wrap="square">
            <a:spAutoFit/>
          </a:bodyPr>
          <a:lstStyle/>
          <a:p>
            <a:pPr algn="just"/>
            <a:r>
              <a:rPr lang="en-US" sz="2400" b="1" u="sng" smtClean="0">
                <a:solidFill>
                  <a:srgbClr val="FF0000"/>
                </a:solidFill>
              </a:rPr>
              <a:t>Sinh viên phải </a:t>
            </a:r>
            <a:r>
              <a:rPr lang="en-US" sz="2400" b="1" u="sng">
                <a:solidFill>
                  <a:srgbClr val="FF0000"/>
                </a:solidFill>
              </a:rPr>
              <a:t>đạt chuẩn đầu ra tiếng Anh theo quy định của nhà trường mới được cấp bằng tốt nghiệp</a:t>
            </a:r>
          </a:p>
        </p:txBody>
      </p:sp>
    </p:spTree>
    <p:extLst>
      <p:ext uri="{BB962C8B-B14F-4D97-AF65-F5344CB8AC3E}">
        <p14:creationId xmlns:p14="http://schemas.microsoft.com/office/powerpoint/2010/main" val="2043354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750" y="72388"/>
            <a:ext cx="8686800" cy="630237"/>
          </a:xfrm>
        </p:spPr>
        <p:txBody>
          <a:bodyPr/>
          <a:lstStyle/>
          <a:p>
            <a:r>
              <a:rPr lang="en-US" sz="2000" smtClean="0">
                <a:latin typeface="Arial" panose="020B0604020202020204" pitchFamily="34" charset="0"/>
                <a:cs typeface="Arial" panose="020B0604020202020204" pitchFamily="34" charset="0"/>
              </a:rPr>
              <a:t>2.2. CÔNG NHẬN CÁC CHỨNG CHỈ QUỐC TẾ TƯƠNG ĐƯƠNG</a:t>
            </a:r>
            <a:endParaRPr lang="en-US" sz="2000"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281302869"/>
              </p:ext>
            </p:extLst>
          </p:nvPr>
        </p:nvGraphicFramePr>
        <p:xfrm>
          <a:off x="1312905" y="4191000"/>
          <a:ext cx="6477000" cy="1524000"/>
        </p:xfrm>
        <a:graphic>
          <a:graphicData uri="http://schemas.openxmlformats.org/drawingml/2006/table">
            <a:tbl>
              <a:tblPr firstRow="1" firstCol="1" bandRow="1"/>
              <a:tblGrid>
                <a:gridCol w="1253052"/>
                <a:gridCol w="1297296"/>
                <a:gridCol w="1260163"/>
                <a:gridCol w="1245152"/>
                <a:gridCol w="1421337"/>
              </a:tblGrid>
              <a:tr h="993430">
                <a:tc>
                  <a:txBody>
                    <a:bodyPr/>
                    <a:lstStyle/>
                    <a:p>
                      <a:pPr algn="ctr">
                        <a:lnSpc>
                          <a:spcPct val="115000"/>
                        </a:lnSpc>
                        <a:spcAft>
                          <a:spcPts val="0"/>
                        </a:spcAft>
                      </a:pPr>
                      <a:r>
                        <a:rPr lang="en-US" sz="2400" b="1" dirty="0">
                          <a:solidFill>
                            <a:srgbClr val="FF0000"/>
                          </a:solidFill>
                          <a:effectLst/>
                          <a:latin typeface="Times New Roman"/>
                          <a:ea typeface="Times New Roman"/>
                        </a:rPr>
                        <a:t>TOEIC</a:t>
                      </a:r>
                      <a:endParaRPr lang="en-US" sz="2400" dirty="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solidFill>
                            <a:srgbClr val="FF0000"/>
                          </a:solidFill>
                          <a:effectLst/>
                          <a:latin typeface="Times New Roman"/>
                          <a:ea typeface="Times New Roman"/>
                        </a:rPr>
                        <a:t>TOEFL PBT</a:t>
                      </a:r>
                      <a:endParaRPr lang="en-US" sz="240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solidFill>
                            <a:srgbClr val="FF0000"/>
                          </a:solidFill>
                          <a:effectLst/>
                          <a:latin typeface="Times New Roman"/>
                          <a:ea typeface="Times New Roman"/>
                        </a:rPr>
                        <a:t>TOEFL CBT</a:t>
                      </a:r>
                      <a:endParaRPr lang="en-US" sz="240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solidFill>
                            <a:srgbClr val="FF0000"/>
                          </a:solidFill>
                          <a:effectLst/>
                          <a:latin typeface="Times New Roman"/>
                          <a:ea typeface="Times New Roman"/>
                        </a:rPr>
                        <a:t>TOEFL iBT</a:t>
                      </a:r>
                      <a:endParaRPr lang="en-US" sz="2400">
                        <a:effectLst/>
                        <a:latin typeface="Times New Roman"/>
                        <a:ea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a:solidFill>
                            <a:srgbClr val="FF0000"/>
                          </a:solidFill>
                          <a:effectLst/>
                          <a:latin typeface="Times New Roman"/>
                          <a:ea typeface="Times New Roman"/>
                        </a:rPr>
                        <a:t>IELTS</a:t>
                      </a:r>
                      <a:endParaRPr lang="en-US" sz="2400">
                        <a:effectLst/>
                        <a:latin typeface="Times New Roman"/>
                        <a:ea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570">
                <a:tc>
                  <a:txBody>
                    <a:bodyPr/>
                    <a:lstStyle/>
                    <a:p>
                      <a:pPr algn="ctr">
                        <a:lnSpc>
                          <a:spcPct val="115000"/>
                        </a:lnSpc>
                        <a:spcAft>
                          <a:spcPts val="0"/>
                        </a:spcAft>
                      </a:pPr>
                      <a:r>
                        <a:rPr lang="en-US" sz="2400">
                          <a:solidFill>
                            <a:srgbClr val="FF0000"/>
                          </a:solidFill>
                          <a:effectLst/>
                          <a:latin typeface="Times New Roman"/>
                          <a:ea typeface="Times New Roman"/>
                        </a:rPr>
                        <a:t>400 </a:t>
                      </a:r>
                      <a:endParaRPr lang="en-US" sz="240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smtClean="0">
                          <a:solidFill>
                            <a:srgbClr val="FF0000"/>
                          </a:solidFill>
                          <a:effectLst/>
                          <a:latin typeface="Times New Roman"/>
                          <a:ea typeface="Times New Roman"/>
                        </a:rPr>
                        <a:t>437</a:t>
                      </a:r>
                      <a:endParaRPr lang="en-US" sz="2400" dirty="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dirty="0" smtClean="0">
                          <a:solidFill>
                            <a:srgbClr val="FF0000"/>
                          </a:solidFill>
                          <a:effectLst/>
                          <a:latin typeface="Times New Roman"/>
                          <a:ea typeface="Times New Roman"/>
                        </a:rPr>
                        <a:t>123</a:t>
                      </a:r>
                      <a:endParaRPr lang="en-US" sz="2400" dirty="0">
                        <a:effectLst/>
                        <a:latin typeface="Times New Roman"/>
                        <a:ea typeface="Times New Roman"/>
                      </a:endParaRPr>
                    </a:p>
                  </a:txBody>
                  <a:tcPr marL="47625" marR="47625" marT="47625" marB="476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smtClean="0">
                          <a:solidFill>
                            <a:srgbClr val="FF0000"/>
                          </a:solidFill>
                          <a:effectLst/>
                          <a:latin typeface="Times New Roman"/>
                          <a:ea typeface="Times New Roman"/>
                        </a:rPr>
                        <a:t>57</a:t>
                      </a:r>
                      <a:endParaRPr lang="en-US" sz="2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a:solidFill>
                            <a:srgbClr val="FF0000"/>
                          </a:solidFill>
                          <a:effectLst/>
                          <a:latin typeface="Times New Roman"/>
                          <a:ea typeface="Times New Roman"/>
                        </a:rPr>
                        <a:t>4.0</a:t>
                      </a:r>
                      <a:endParaRPr lang="en-US" sz="2400">
                        <a:effectLst/>
                        <a:latin typeface="Times New Roman"/>
                        <a:ea typeface="Times New Roman"/>
                      </a:endParaRPr>
                    </a:p>
                  </a:txBody>
                  <a:tcPr marL="47625" marR="47625" marT="47625" marB="476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87411" y="914400"/>
            <a:ext cx="845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a:tabLst>
                <a:tab pos="588963" algn="l"/>
                <a:tab pos="630238" algn="l"/>
              </a:tabLst>
              <a:defRPr>
                <a:solidFill>
                  <a:schemeClr val="tx1"/>
                </a:solidFill>
                <a:latin typeface="Arial" pitchFamily="34" charset="0"/>
                <a:cs typeface="Arial" pitchFamily="34" charset="0"/>
              </a:defRPr>
            </a:lvl1pPr>
            <a:lvl2pPr>
              <a:tabLst>
                <a:tab pos="588963" algn="l"/>
                <a:tab pos="630238" algn="l"/>
              </a:tabLst>
              <a:defRPr>
                <a:solidFill>
                  <a:schemeClr val="tx1"/>
                </a:solidFill>
                <a:latin typeface="Arial" pitchFamily="34" charset="0"/>
                <a:cs typeface="Arial" pitchFamily="34" charset="0"/>
              </a:defRPr>
            </a:lvl2pPr>
            <a:lvl3pPr>
              <a:tabLst>
                <a:tab pos="588963" algn="l"/>
                <a:tab pos="630238" algn="l"/>
              </a:tabLst>
              <a:defRPr>
                <a:solidFill>
                  <a:schemeClr val="tx1"/>
                </a:solidFill>
                <a:latin typeface="Arial" pitchFamily="34" charset="0"/>
                <a:cs typeface="Arial" pitchFamily="34" charset="0"/>
              </a:defRPr>
            </a:lvl3pPr>
            <a:lvl4pPr>
              <a:tabLst>
                <a:tab pos="588963" algn="l"/>
                <a:tab pos="630238" algn="l"/>
              </a:tabLst>
              <a:defRPr>
                <a:solidFill>
                  <a:schemeClr val="tx1"/>
                </a:solidFill>
                <a:latin typeface="Arial" pitchFamily="34" charset="0"/>
                <a:cs typeface="Arial" pitchFamily="34" charset="0"/>
              </a:defRPr>
            </a:lvl4pPr>
            <a:lvl5pPr>
              <a:tabLst>
                <a:tab pos="588963" algn="l"/>
                <a:tab pos="630238" algn="l"/>
              </a:tabLst>
              <a:defRPr>
                <a:solidFill>
                  <a:schemeClr val="tx1"/>
                </a:solidFill>
                <a:latin typeface="Arial" pitchFamily="34" charset="0"/>
                <a:cs typeface="Arial" pitchFamily="34" charset="0"/>
              </a:defRPr>
            </a:lvl5pPr>
            <a:lvl6pPr fontAlgn="base">
              <a:spcBef>
                <a:spcPct val="0"/>
              </a:spcBef>
              <a:spcAft>
                <a:spcPct val="0"/>
              </a:spcAft>
              <a:tabLst>
                <a:tab pos="588963" algn="l"/>
                <a:tab pos="630238" algn="l"/>
              </a:tabLst>
              <a:defRPr>
                <a:solidFill>
                  <a:schemeClr val="tx1"/>
                </a:solidFill>
                <a:latin typeface="Arial" pitchFamily="34" charset="0"/>
                <a:cs typeface="Arial" pitchFamily="34" charset="0"/>
              </a:defRPr>
            </a:lvl6pPr>
            <a:lvl7pPr fontAlgn="base">
              <a:spcBef>
                <a:spcPct val="0"/>
              </a:spcBef>
              <a:spcAft>
                <a:spcPct val="0"/>
              </a:spcAft>
              <a:tabLst>
                <a:tab pos="588963" algn="l"/>
                <a:tab pos="630238" algn="l"/>
              </a:tabLst>
              <a:defRPr>
                <a:solidFill>
                  <a:schemeClr val="tx1"/>
                </a:solidFill>
                <a:latin typeface="Arial" pitchFamily="34" charset="0"/>
                <a:cs typeface="Arial" pitchFamily="34" charset="0"/>
              </a:defRPr>
            </a:lvl7pPr>
            <a:lvl8pPr fontAlgn="base">
              <a:spcBef>
                <a:spcPct val="0"/>
              </a:spcBef>
              <a:spcAft>
                <a:spcPct val="0"/>
              </a:spcAft>
              <a:tabLst>
                <a:tab pos="588963" algn="l"/>
                <a:tab pos="630238" algn="l"/>
              </a:tabLst>
              <a:defRPr>
                <a:solidFill>
                  <a:schemeClr val="tx1"/>
                </a:solidFill>
                <a:latin typeface="Arial" pitchFamily="34" charset="0"/>
                <a:cs typeface="Arial" pitchFamily="34" charset="0"/>
              </a:defRPr>
            </a:lvl8pPr>
            <a:lvl9pPr fontAlgn="base">
              <a:spcBef>
                <a:spcPct val="0"/>
              </a:spcBef>
              <a:spcAft>
                <a:spcPct val="0"/>
              </a:spcAft>
              <a:tabLst>
                <a:tab pos="588963" algn="l"/>
                <a:tab pos="630238" algn="l"/>
              </a:tabLst>
              <a:defRPr>
                <a:solidFill>
                  <a:schemeClr val="tx1"/>
                </a:solidFill>
                <a:latin typeface="Arial" pitchFamily="34" charset="0"/>
                <a:cs typeface="Arial" pitchFamily="34" charset="0"/>
              </a:defRPr>
            </a:lvl9pPr>
          </a:lstStyle>
          <a:p>
            <a:pPr marR="0" lvl="0" indent="0" algn="just" defTabSz="914400" rtl="0" eaLnBrk="1" fontAlgn="base" latinLnBrk="0" hangingPunct="1">
              <a:lnSpc>
                <a:spcPct val="100000"/>
              </a:lnSpc>
              <a:spcBef>
                <a:spcPct val="0"/>
              </a:spcBef>
              <a:spcAft>
                <a:spcPct val="0"/>
              </a:spcAft>
              <a:buClrTx/>
              <a:buSzTx/>
              <a:tabLst>
                <a:tab pos="588963" algn="l"/>
                <a:tab pos="630238" algn="l"/>
              </a:tabLst>
            </a:pPr>
            <a:r>
              <a:rPr kumimoji="0" lang="en-US" altLang="en-US" sz="24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Chứng chỉ tiếng Anh quốc tế được cấp bởi một trong các trung tâm đại diện cho các tổ chức: ETS (Hoa Kỳ), British Council (Anh), ESOL (Anh) và IDP (Úc). </a:t>
            </a:r>
            <a:endParaRPr kumimoji="0" lang="en-US" alt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p:nvPr/>
        </p:nvSpPr>
        <p:spPr>
          <a:xfrm>
            <a:off x="187410" y="2168275"/>
            <a:ext cx="8727990" cy="1569660"/>
          </a:xfrm>
          <a:prstGeom prst="rect">
            <a:avLst/>
          </a:prstGeom>
        </p:spPr>
        <p:txBody>
          <a:bodyPr wrap="square">
            <a:spAutoFit/>
          </a:bodyPr>
          <a:lstStyle/>
          <a:p>
            <a:pPr lvl="0" algn="just" eaLnBrk="0" hangingPunct="0">
              <a:tabLst>
                <a:tab pos="588963" algn="l"/>
                <a:tab pos="630238" algn="l"/>
              </a:tabLst>
            </a:pPr>
            <a:r>
              <a:rPr lang="en-US" altLang="en-US" sz="2400">
                <a:solidFill>
                  <a:srgbClr val="FF0000"/>
                </a:solidFill>
                <a:latin typeface="Arial" pitchFamily="34" charset="0"/>
                <a:ea typeface="Times New Roman" pitchFamily="18" charset="0"/>
                <a:cs typeface="Arial" pitchFamily="34" charset="0"/>
              </a:rPr>
              <a:t>- Sinh viên có chứng chỉ tiếng Anh quốc tế hợp lệ, còn hiệu lực tại thời điểm xử lý học tập cuối khóa học và đạt điểm quy đổi từ TOEIC 400 trở lên (theo bảng </a:t>
            </a:r>
            <a:r>
              <a:rPr lang="en-US" altLang="en-US" sz="2400" smtClean="0">
                <a:solidFill>
                  <a:srgbClr val="FF0000"/>
                </a:solidFill>
                <a:latin typeface="Arial" pitchFamily="34" charset="0"/>
                <a:ea typeface="Times New Roman" pitchFamily="18" charset="0"/>
                <a:cs typeface="Arial" pitchFamily="34" charset="0"/>
              </a:rPr>
              <a:t>sau) </a:t>
            </a:r>
            <a:r>
              <a:rPr lang="en-US" altLang="en-US" sz="2400">
                <a:solidFill>
                  <a:srgbClr val="FF0000"/>
                </a:solidFill>
                <a:latin typeface="Arial" pitchFamily="34" charset="0"/>
                <a:ea typeface="Times New Roman" pitchFamily="18" charset="0"/>
                <a:cs typeface="Arial" pitchFamily="34" charset="0"/>
              </a:rPr>
              <a:t>được xét công nhận đạt chuẩn tiếng Anh theo trình độ hoặc chuẩn </a:t>
            </a:r>
            <a:r>
              <a:rPr lang="en-US" altLang="en-US" sz="2400" smtClean="0">
                <a:solidFill>
                  <a:srgbClr val="FF0000"/>
                </a:solidFill>
                <a:latin typeface="Arial" pitchFamily="34" charset="0"/>
                <a:ea typeface="Times New Roman" pitchFamily="18" charset="0"/>
                <a:cs typeface="Arial" pitchFamily="34" charset="0"/>
              </a:rPr>
              <a:t> </a:t>
            </a:r>
            <a:r>
              <a:rPr lang="en-US" altLang="en-US" sz="2400">
                <a:solidFill>
                  <a:srgbClr val="FF0000"/>
                </a:solidFill>
                <a:latin typeface="Arial" pitchFamily="34" charset="0"/>
                <a:ea typeface="Times New Roman" pitchFamily="18" charset="0"/>
                <a:cs typeface="Arial" pitchFamily="34" charset="0"/>
              </a:rPr>
              <a:t>đầu </a:t>
            </a:r>
            <a:r>
              <a:rPr lang="en-US" altLang="en-US" sz="2400" smtClean="0">
                <a:solidFill>
                  <a:srgbClr val="FF0000"/>
                </a:solidFill>
                <a:latin typeface="Arial" pitchFamily="34" charset="0"/>
                <a:ea typeface="Times New Roman" pitchFamily="18" charset="0"/>
                <a:cs typeface="Arial" pitchFamily="34" charset="0"/>
              </a:rPr>
              <a:t>ra </a:t>
            </a:r>
            <a:r>
              <a:rPr lang="en-US" altLang="en-US" sz="2400">
                <a:solidFill>
                  <a:srgbClr val="FF0000"/>
                </a:solidFill>
                <a:latin typeface="Arial" pitchFamily="34" charset="0"/>
                <a:ea typeface="Times New Roman" pitchFamily="18" charset="0"/>
                <a:cs typeface="Arial" pitchFamily="34" charset="0"/>
              </a:rPr>
              <a:t>tiếng Anh</a:t>
            </a:r>
            <a:r>
              <a:rPr lang="en-US" altLang="en-US" sz="2400" smtClean="0">
                <a:solidFill>
                  <a:srgbClr val="FF0000"/>
                </a:solidFill>
                <a:latin typeface="Arial" pitchFamily="34" charset="0"/>
                <a:ea typeface="Times New Roman" pitchFamily="18" charset="0"/>
                <a:cs typeface="Arial" pitchFamily="34" charset="0"/>
              </a:rPr>
              <a:t>.</a:t>
            </a:r>
            <a:endParaRPr lang="en-US" altLang="en-US" sz="240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3165294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0000001">
  <a:themeElements>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929</TotalTime>
  <Words>2995</Words>
  <Application>Microsoft Office PowerPoint</Application>
  <PresentationFormat>On-screen Show (4:3)</PresentationFormat>
  <Paragraphs>463</Paragraphs>
  <Slides>35</Slides>
  <Notes>17</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Ppt0000001</vt:lpstr>
      <vt:lpstr>(Trình độ đại học)</vt:lpstr>
      <vt:lpstr>PowerPoint Presentation</vt:lpstr>
      <vt:lpstr>NỘI DUNG</vt:lpstr>
      <vt:lpstr>1. MỘT SỐ QUY ĐỊNH CỦA BỘ GIÁO DỤC VÀ ĐÀO TẠO</vt:lpstr>
      <vt:lpstr>1.1. ĐỀ ÁN NGOẠI NGỮ 2020</vt:lpstr>
      <vt:lpstr>1.2. KHUNG NLNN 6 BẬC VIỆT NAM</vt:lpstr>
      <vt:lpstr>2. QUY ĐỊNH CHUẨN ĐẦU RA TIẾNG ANH CỦA TRƯỜNG</vt:lpstr>
      <vt:lpstr>2.1 CHUẨN ĐẦU RA TIẾNG ANH </vt:lpstr>
      <vt:lpstr>2.2. CÔNG NHẬN CÁC CHỨNG CHỈ QUỐC TẾ TƯƠNG ĐƯƠNG</vt:lpstr>
      <vt:lpstr>2.3. QUY ĐỊNH MIỄN HỌC, MIỄN THI VÀ QUY ĐỔI ĐIỂM</vt:lpstr>
      <vt:lpstr>2.4. KIỂM TRA PHÂN LOẠI ĐẦU VÀO</vt:lpstr>
      <vt:lpstr>2.5. LỘ TRÌNH ĐẠT CHUẨN ĐẦU RA</vt:lpstr>
      <vt:lpstr>2.6. TỔ CHỨC THI VÀ CẤP CHỨNG NHẬN</vt:lpstr>
      <vt:lpstr>2.6. TỔ CHỨC THI VÀ CẤP CHỨNG NHẬN</vt:lpstr>
      <vt:lpstr>2.7. GIỚI THIỆU CẤU TRÚC BÀI THI TOEIC</vt:lpstr>
      <vt:lpstr>2.7. GIỚI THIỆU CẤU TRÚC BÀI THI TOEIC</vt:lpstr>
      <vt:lpstr>2.7. GIỚI THIỆU CẤU TRÚC BÀI THI TOEIC</vt:lpstr>
      <vt:lpstr>2.7. GIỚI THIỆU CẤU TRÚC BÀI THI TOEIC</vt:lpstr>
      <vt:lpstr>3. CÁC CHƯƠNG TRÌNH ĐÀO TẠO TIẾNG ANH CỦA TRƯỜNG</vt:lpstr>
      <vt:lpstr>3. CÁC CHƯƠNG TRÌNH ĐÀO TẠO TIẾNG ANH CỦA TRƯỜNG</vt:lpstr>
      <vt:lpstr>PowerPoint Presentation</vt:lpstr>
      <vt:lpstr>NỘI DUNG</vt:lpstr>
      <vt:lpstr>1. THÔNG TƯ 03/2014 CỦA BỘ CNTT &amp;TT</vt:lpstr>
      <vt:lpstr>1.1.CHUẨN KĨ NĂNG SỬ DỤNG CNTT CƠ BẢN</vt:lpstr>
      <vt:lpstr>1.2. CHUẨN KĨ NĂNG SỬ DỤNG CNTT NÂNG CAO</vt:lpstr>
      <vt:lpstr>2. GIỚI THIỆU CHUẨN TIN HỌC QUỐC TẾ IC3</vt:lpstr>
      <vt:lpstr>2. GIỚI THIỆU CHUẨN TIN HỌC QUỐC TẾ IC3</vt:lpstr>
      <vt:lpstr>3. GIỚI THIỆU CHUẨN TIN HỌC QUỐC TẾ MOS</vt:lpstr>
      <vt:lpstr>3. GIỚI THIỆU CHUẨN TIN HỌC QUỐC TẾ MOS</vt:lpstr>
      <vt:lpstr>4. CÔNG NHẬN BÀI THI TƯƠNG ĐƯƠNG GIỮA CHUẨN QUỐC TẾ  VÀ CHUẨN VIỆT NAM </vt:lpstr>
      <vt:lpstr>4. CÔNG NHẬN BÀI THI TƯƠNG ĐƯƠNG GIỮA CHUẨN QUỐC TẾ  VÀ CHUẨN VIỆT NAM </vt:lpstr>
      <vt:lpstr>3. CHUẨN ĐẦU RA TIN HỌC CỦA TRƯỜNG</vt:lpstr>
      <vt:lpstr>4. LỘ TRÌNH ĐẠT CHUẨN ĐẦU RA TIN HỌC</vt:lpstr>
      <vt:lpstr>5. CÁC CHƯƠNG TRÌNH ĐÀO TẠO TIN HỌC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Tiếng Anh - Tin học</dc:title>
  <dc:creator>trung</dc:creator>
  <cp:lastModifiedBy>PAC</cp:lastModifiedBy>
  <cp:revision>109</cp:revision>
  <dcterms:modified xsi:type="dcterms:W3CDTF">2018-08-17T03:06:30Z</dcterms:modified>
</cp:coreProperties>
</file>